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52" r:id="rId2"/>
  </p:sldMasterIdLst>
  <p:notesMasterIdLst>
    <p:notesMasterId r:id="rId37"/>
  </p:notesMasterIdLst>
  <p:handoutMasterIdLst>
    <p:handoutMasterId r:id="rId38"/>
  </p:handoutMasterIdLst>
  <p:sldIdLst>
    <p:sldId id="272" r:id="rId3"/>
    <p:sldId id="313" r:id="rId4"/>
    <p:sldId id="314" r:id="rId5"/>
    <p:sldId id="361" r:id="rId6"/>
    <p:sldId id="345" r:id="rId7"/>
    <p:sldId id="371" r:id="rId8"/>
    <p:sldId id="317" r:id="rId9"/>
    <p:sldId id="341" r:id="rId10"/>
    <p:sldId id="347" r:id="rId11"/>
    <p:sldId id="348" r:id="rId12"/>
    <p:sldId id="349" r:id="rId13"/>
    <p:sldId id="320" r:id="rId14"/>
    <p:sldId id="360" r:id="rId15"/>
    <p:sldId id="350" r:id="rId16"/>
    <p:sldId id="359" r:id="rId17"/>
    <p:sldId id="308" r:id="rId18"/>
    <p:sldId id="372" r:id="rId19"/>
    <p:sldId id="373" r:id="rId20"/>
    <p:sldId id="367" r:id="rId21"/>
    <p:sldId id="325" r:id="rId22"/>
    <p:sldId id="355" r:id="rId23"/>
    <p:sldId id="356" r:id="rId24"/>
    <p:sldId id="332" r:id="rId25"/>
    <p:sldId id="357" r:id="rId26"/>
    <p:sldId id="362" r:id="rId27"/>
    <p:sldId id="305" r:id="rId28"/>
    <p:sldId id="370" r:id="rId29"/>
    <p:sldId id="336" r:id="rId30"/>
    <p:sldId id="333" r:id="rId31"/>
    <p:sldId id="334" r:id="rId32"/>
    <p:sldId id="335" r:id="rId33"/>
    <p:sldId id="340" r:id="rId34"/>
    <p:sldId id="368" r:id="rId35"/>
    <p:sldId id="369" r:id="rId36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99417" autoAdjust="0"/>
  </p:normalViewPr>
  <p:slideViewPr>
    <p:cSldViewPr>
      <p:cViewPr>
        <p:scale>
          <a:sx n="100" d="100"/>
          <a:sy n="100" d="100"/>
        </p:scale>
        <p:origin x="-195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brolin\Desktop\IA3_2017\Results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Cluster:</a:t>
            </a:r>
            <a:r>
              <a:rPr lang="en-US" sz="1800" baseline="0" dirty="0" smtClean="0"/>
              <a:t> 2 GPUs</a:t>
            </a:r>
            <a:endParaRPr lang="en-US" sz="1800" dirty="0"/>
          </a:p>
        </c:rich>
      </c:tx>
      <c:layout>
        <c:manualLayout>
          <c:xMode val="edge"/>
          <c:yMode val="edge"/>
          <c:x val="0.37754243821145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72370424650629"/>
          <c:y val="0.23500043744531934"/>
          <c:w val="0.85302515716733274"/>
          <c:h val="0.605184164479440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Charts'!$G$6:$J$6</c:f>
              <c:numCache>
                <c:formatCode>General</c:formatCode>
                <c:ptCount val="4"/>
                <c:pt idx="0">
                  <c:v>0.28599999999999998</c:v>
                </c:pt>
                <c:pt idx="1">
                  <c:v>1.1508</c:v>
                </c:pt>
                <c:pt idx="2">
                  <c:v>5.8098000000000001</c:v>
                </c:pt>
                <c:pt idx="3">
                  <c:v>15.394399999999999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Charts'!$G$8:$J$8</c:f>
              <c:numCache>
                <c:formatCode>General</c:formatCode>
                <c:ptCount val="4"/>
                <c:pt idx="0">
                  <c:v>0.29559999999999997</c:v>
                </c:pt>
                <c:pt idx="1">
                  <c:v>0.98219999999999996</c:v>
                </c:pt>
                <c:pt idx="2">
                  <c:v>6.1807999999999996</c:v>
                </c:pt>
                <c:pt idx="3">
                  <c:v>16.929200000000002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Charts'!$G$7:$J$7</c:f>
              <c:numCache>
                <c:formatCode>General</c:formatCode>
                <c:ptCount val="4"/>
                <c:pt idx="0">
                  <c:v>0.30379999999999996</c:v>
                </c:pt>
                <c:pt idx="1">
                  <c:v>1.3672</c:v>
                </c:pt>
                <c:pt idx="2">
                  <c:v>10.8338</c:v>
                </c:pt>
                <c:pt idx="3">
                  <c:v>31.6036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59505664"/>
        <c:axId val="59642624"/>
      </c:barChart>
      <c:catAx>
        <c:axId val="59505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642624"/>
        <c:crosses val="autoZero"/>
        <c:auto val="1"/>
        <c:lblAlgn val="ctr"/>
        <c:lblOffset val="100"/>
        <c:noMultiLvlLbl val="0"/>
      </c:catAx>
      <c:valAx>
        <c:axId val="59642624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seconds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5056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Cluster: 8 GPUs</a:t>
            </a:r>
            <a:endParaRPr lang="en-US" sz="1800" dirty="0"/>
          </a:p>
        </c:rich>
      </c:tx>
      <c:layout>
        <c:manualLayout>
          <c:xMode val="edge"/>
          <c:yMode val="edge"/>
          <c:x val="0.3789417795790376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0286776970949409E-2"/>
          <c:y val="0.2331946631671041"/>
          <c:w val="0.96971322302905061"/>
          <c:h val="0.60698993875765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Charts'!$H$15:$L$15</c:f>
              <c:numCache>
                <c:formatCode>General</c:formatCode>
                <c:ptCount val="5"/>
                <c:pt idx="0">
                  <c:v>0.56879999999999997</c:v>
                </c:pt>
                <c:pt idx="1">
                  <c:v>2.2856000000000001</c:v>
                </c:pt>
                <c:pt idx="2">
                  <c:v>5.8263999999999996</c:v>
                </c:pt>
                <c:pt idx="3">
                  <c:v>24.529</c:v>
                </c:pt>
                <c:pt idx="4">
                  <c:v>32.523000000000003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Charts'!$H$17:$L$17</c:f>
              <c:numCache>
                <c:formatCode>General</c:formatCode>
                <c:ptCount val="5"/>
                <c:pt idx="0">
                  <c:v>0.43619999999999998</c:v>
                </c:pt>
                <c:pt idx="1">
                  <c:v>1.903</c:v>
                </c:pt>
                <c:pt idx="2">
                  <c:v>8.7048000000000005</c:v>
                </c:pt>
                <c:pt idx="3">
                  <c:v>27.598199999999999</c:v>
                </c:pt>
                <c:pt idx="4">
                  <c:v>27.0306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Charts'!$H$16:$L$16</c:f>
              <c:numCache>
                <c:formatCode>General</c:formatCode>
                <c:ptCount val="5"/>
                <c:pt idx="0">
                  <c:v>0.44020000000000004</c:v>
                </c:pt>
                <c:pt idx="1">
                  <c:v>2.1364000000000001</c:v>
                </c:pt>
                <c:pt idx="2">
                  <c:v>11.897</c:v>
                </c:pt>
                <c:pt idx="3">
                  <c:v>35.467199999999998</c:v>
                </c:pt>
                <c:pt idx="4">
                  <c:v>38.8628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59657600"/>
        <c:axId val="59679872"/>
      </c:barChart>
      <c:catAx>
        <c:axId val="596576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679872"/>
        <c:crosses val="autoZero"/>
        <c:auto val="1"/>
        <c:lblAlgn val="ctr"/>
        <c:lblOffset val="100"/>
        <c:noMultiLvlLbl val="0"/>
      </c:catAx>
      <c:valAx>
        <c:axId val="5967987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596576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DGX-1: 2 GPUs</a:t>
            </a:r>
            <a:endParaRPr lang="en-US" sz="1800" dirty="0"/>
          </a:p>
        </c:rich>
      </c:tx>
      <c:layout>
        <c:manualLayout>
          <c:xMode val="edge"/>
          <c:yMode val="edge"/>
          <c:x val="0.37933322570789768"/>
          <c:y val="3.33333333333333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96259321751448"/>
          <c:y val="0.23500043744531934"/>
          <c:w val="0.85272435563610105"/>
          <c:h val="0.605184164479440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Charts'!$C$3:$F$3</c:f>
              <c:numCache>
                <c:formatCode>General</c:formatCode>
                <c:ptCount val="4"/>
                <c:pt idx="0">
                  <c:v>0.17519999999999999</c:v>
                </c:pt>
                <c:pt idx="1">
                  <c:v>0.53059999999999996</c:v>
                </c:pt>
                <c:pt idx="2">
                  <c:v>1.9570000000000001</c:v>
                </c:pt>
                <c:pt idx="3">
                  <c:v>5.1567999999999996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Charts'!$C$5:$F$5</c:f>
              <c:numCache>
                <c:formatCode>General</c:formatCode>
                <c:ptCount val="4"/>
                <c:pt idx="0">
                  <c:v>0.21940000000000001</c:v>
                </c:pt>
                <c:pt idx="1">
                  <c:v>0.43120000000000003</c:v>
                </c:pt>
                <c:pt idx="2">
                  <c:v>2.1705999999999999</c:v>
                </c:pt>
                <c:pt idx="3">
                  <c:v>5.8714000000000004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Charts'!$C$4:$F$4</c:f>
              <c:numCache>
                <c:formatCode>General</c:formatCode>
                <c:ptCount val="4"/>
                <c:pt idx="0">
                  <c:v>0.20799999999999999</c:v>
                </c:pt>
                <c:pt idx="1">
                  <c:v>1.1044</c:v>
                </c:pt>
                <c:pt idx="2">
                  <c:v>11.307</c:v>
                </c:pt>
                <c:pt idx="3">
                  <c:v>31.776800000000001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60217984"/>
        <c:axId val="60281216"/>
      </c:barChart>
      <c:catAx>
        <c:axId val="60217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281216"/>
        <c:crosses val="autoZero"/>
        <c:auto val="1"/>
        <c:lblAlgn val="ctr"/>
        <c:lblOffset val="100"/>
        <c:noMultiLvlLbl val="0"/>
      </c:catAx>
      <c:valAx>
        <c:axId val="60281216"/>
        <c:scaling>
          <c:orientation val="minMax"/>
          <c:max val="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seconds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217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n-US" sz="1800" dirty="0" smtClean="0"/>
              <a:t>DGX-1: 8 GPUs</a:t>
            </a:r>
            <a:endParaRPr lang="en-US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7557319223985889E-2"/>
          <c:y val="0.2331946631671041"/>
          <c:w val="0.9614197530864198"/>
          <c:h val="0.60698993875765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Charts'!$C$12:$G$12</c:f>
              <c:numCache>
                <c:formatCode>General</c:formatCode>
                <c:ptCount val="5"/>
                <c:pt idx="0">
                  <c:v>0.19259999999999999</c:v>
                </c:pt>
                <c:pt idx="1">
                  <c:v>0.9758</c:v>
                </c:pt>
                <c:pt idx="2">
                  <c:v>1.778</c:v>
                </c:pt>
                <c:pt idx="3">
                  <c:v>5.4649999999999999</c:v>
                </c:pt>
                <c:pt idx="4">
                  <c:v>6.3620000000000001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Charts'!$C$14:$G$14</c:f>
              <c:numCache>
                <c:formatCode>General</c:formatCode>
                <c:ptCount val="5"/>
                <c:pt idx="0">
                  <c:v>0.45019999999999999</c:v>
                </c:pt>
                <c:pt idx="1">
                  <c:v>1.0114000000000001</c:v>
                </c:pt>
                <c:pt idx="2">
                  <c:v>5.0579999999999998</c:v>
                </c:pt>
                <c:pt idx="3">
                  <c:v>11.1286</c:v>
                </c:pt>
                <c:pt idx="4">
                  <c:v>14.257199999999999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Charts'!$C$13:$G$13</c:f>
              <c:numCache>
                <c:formatCode>General</c:formatCode>
                <c:ptCount val="5"/>
                <c:pt idx="0">
                  <c:v>0.2392</c:v>
                </c:pt>
                <c:pt idx="1">
                  <c:v>1.7930000000000001</c:v>
                </c:pt>
                <c:pt idx="2">
                  <c:v>17.421599999999998</c:v>
                </c:pt>
                <c:pt idx="3">
                  <c:v>48.598199999999999</c:v>
                </c:pt>
                <c:pt idx="4">
                  <c:v>69.126400000000004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60333056"/>
        <c:axId val="60343040"/>
      </c:barChart>
      <c:catAx>
        <c:axId val="60333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343040"/>
        <c:crosses val="autoZero"/>
        <c:auto val="1"/>
        <c:lblAlgn val="ctr"/>
        <c:lblOffset val="100"/>
        <c:noMultiLvlLbl val="0"/>
      </c:catAx>
      <c:valAx>
        <c:axId val="6034304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60333056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Cluster:</a:t>
            </a:r>
            <a:r>
              <a:rPr lang="en-US" sz="1800" baseline="0" dirty="0" smtClean="0"/>
              <a:t> 2 GPUs</a:t>
            </a:r>
            <a:endParaRPr lang="en-US" sz="1800" dirty="0"/>
          </a:p>
        </c:rich>
      </c:tx>
      <c:layout>
        <c:manualLayout>
          <c:xMode val="edge"/>
          <c:yMode val="edge"/>
          <c:x val="0.37754243821145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72370424650629"/>
          <c:y val="0.23500043744531934"/>
          <c:w val="0.85302515716733274"/>
          <c:h val="0.605184164479440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Charts'!$G$6:$J$6</c:f>
              <c:numCache>
                <c:formatCode>General</c:formatCode>
                <c:ptCount val="4"/>
                <c:pt idx="0">
                  <c:v>0.28599999999999998</c:v>
                </c:pt>
                <c:pt idx="1">
                  <c:v>1.1508</c:v>
                </c:pt>
                <c:pt idx="2">
                  <c:v>5.8098000000000001</c:v>
                </c:pt>
                <c:pt idx="3">
                  <c:v>15.394399999999999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Charts'!$G$8:$J$8</c:f>
              <c:numCache>
                <c:formatCode>General</c:formatCode>
                <c:ptCount val="4"/>
                <c:pt idx="0">
                  <c:v>0.29559999999999997</c:v>
                </c:pt>
                <c:pt idx="1">
                  <c:v>0.98219999999999996</c:v>
                </c:pt>
                <c:pt idx="2">
                  <c:v>6.1807999999999996</c:v>
                </c:pt>
                <c:pt idx="3">
                  <c:v>16.929200000000002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Charts'!$G$7:$J$7</c:f>
              <c:numCache>
                <c:formatCode>General</c:formatCode>
                <c:ptCount val="4"/>
                <c:pt idx="0">
                  <c:v>0.30379999999999996</c:v>
                </c:pt>
                <c:pt idx="1">
                  <c:v>1.3672</c:v>
                </c:pt>
                <c:pt idx="2">
                  <c:v>10.8338</c:v>
                </c:pt>
                <c:pt idx="3">
                  <c:v>31.6036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7945984"/>
        <c:axId val="27951872"/>
      </c:barChart>
      <c:catAx>
        <c:axId val="27945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951872"/>
        <c:crosses val="autoZero"/>
        <c:auto val="1"/>
        <c:lblAlgn val="ctr"/>
        <c:lblOffset val="100"/>
        <c:noMultiLvlLbl val="0"/>
      </c:catAx>
      <c:valAx>
        <c:axId val="27951872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seconds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945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Cluster: 8 GPUs</a:t>
            </a:r>
            <a:endParaRPr lang="en-US" sz="1800" dirty="0"/>
          </a:p>
        </c:rich>
      </c:tx>
      <c:layout>
        <c:manualLayout>
          <c:xMode val="edge"/>
          <c:yMode val="edge"/>
          <c:x val="0.3789417795790376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0286776970949409E-2"/>
          <c:y val="0.2331946631671041"/>
          <c:w val="0.96971322302905061"/>
          <c:h val="0.60698993875765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Charts'!$H$15:$L$15</c:f>
              <c:numCache>
                <c:formatCode>General</c:formatCode>
                <c:ptCount val="5"/>
                <c:pt idx="0">
                  <c:v>0.56879999999999997</c:v>
                </c:pt>
                <c:pt idx="1">
                  <c:v>2.2856000000000001</c:v>
                </c:pt>
                <c:pt idx="2">
                  <c:v>5.8263999999999996</c:v>
                </c:pt>
                <c:pt idx="3">
                  <c:v>24.529</c:v>
                </c:pt>
                <c:pt idx="4">
                  <c:v>32.523000000000003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Charts'!$H$17:$L$17</c:f>
              <c:numCache>
                <c:formatCode>General</c:formatCode>
                <c:ptCount val="5"/>
                <c:pt idx="0">
                  <c:v>0.43619999999999998</c:v>
                </c:pt>
                <c:pt idx="1">
                  <c:v>1.903</c:v>
                </c:pt>
                <c:pt idx="2">
                  <c:v>8.7048000000000005</c:v>
                </c:pt>
                <c:pt idx="3">
                  <c:v>27.598199999999999</c:v>
                </c:pt>
                <c:pt idx="4">
                  <c:v>27.0306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Charts'!$H$16:$L$16</c:f>
              <c:numCache>
                <c:formatCode>General</c:formatCode>
                <c:ptCount val="5"/>
                <c:pt idx="0">
                  <c:v>0.44020000000000004</c:v>
                </c:pt>
                <c:pt idx="1">
                  <c:v>2.1364000000000001</c:v>
                </c:pt>
                <c:pt idx="2">
                  <c:v>11.897</c:v>
                </c:pt>
                <c:pt idx="3">
                  <c:v>35.467199999999998</c:v>
                </c:pt>
                <c:pt idx="4">
                  <c:v>38.8628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54996352"/>
        <c:axId val="55002240"/>
      </c:barChart>
      <c:catAx>
        <c:axId val="549963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5002240"/>
        <c:crosses val="autoZero"/>
        <c:auto val="1"/>
        <c:lblAlgn val="ctr"/>
        <c:lblOffset val="100"/>
        <c:noMultiLvlLbl val="0"/>
      </c:catAx>
      <c:valAx>
        <c:axId val="55002240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5499635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DGX-1: 2 GPUs</a:t>
            </a:r>
            <a:endParaRPr lang="en-US" sz="1800" dirty="0"/>
          </a:p>
        </c:rich>
      </c:tx>
      <c:layout>
        <c:manualLayout>
          <c:xMode val="edge"/>
          <c:yMode val="edge"/>
          <c:x val="0.37933322570789768"/>
          <c:y val="3.33333333333333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96259321751448"/>
          <c:y val="0.23500043744531934"/>
          <c:w val="0.85272435563610105"/>
          <c:h val="0.605184164479440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Charts'!$C$3:$F$3</c:f>
              <c:numCache>
                <c:formatCode>General</c:formatCode>
                <c:ptCount val="4"/>
                <c:pt idx="0">
                  <c:v>0.17519999999999999</c:v>
                </c:pt>
                <c:pt idx="1">
                  <c:v>0.53059999999999996</c:v>
                </c:pt>
                <c:pt idx="2">
                  <c:v>1.9570000000000001</c:v>
                </c:pt>
                <c:pt idx="3">
                  <c:v>5.1567999999999996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Charts'!$C$5:$F$5</c:f>
              <c:numCache>
                <c:formatCode>General</c:formatCode>
                <c:ptCount val="4"/>
                <c:pt idx="0">
                  <c:v>0.21940000000000001</c:v>
                </c:pt>
                <c:pt idx="1">
                  <c:v>0.43120000000000003</c:v>
                </c:pt>
                <c:pt idx="2">
                  <c:v>2.1705999999999999</c:v>
                </c:pt>
                <c:pt idx="3">
                  <c:v>5.8714000000000004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Charts'!$C$2:$F$2</c:f>
              <c:strCache>
                <c:ptCount val="4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</c:strCache>
            </c:strRef>
          </c:cat>
          <c:val>
            <c:numRef>
              <c:f>'COMM Charts'!$C$4:$F$4</c:f>
              <c:numCache>
                <c:formatCode>General</c:formatCode>
                <c:ptCount val="4"/>
                <c:pt idx="0">
                  <c:v>0.20799999999999999</c:v>
                </c:pt>
                <c:pt idx="1">
                  <c:v>1.1044</c:v>
                </c:pt>
                <c:pt idx="2">
                  <c:v>11.307</c:v>
                </c:pt>
                <c:pt idx="3">
                  <c:v>31.776800000000001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55045504"/>
        <c:axId val="72156288"/>
      </c:barChart>
      <c:catAx>
        <c:axId val="550455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2156288"/>
        <c:crosses val="autoZero"/>
        <c:auto val="1"/>
        <c:lblAlgn val="ctr"/>
        <c:lblOffset val="100"/>
        <c:noMultiLvlLbl val="0"/>
      </c:catAx>
      <c:valAx>
        <c:axId val="72156288"/>
        <c:scaling>
          <c:orientation val="minMax"/>
          <c:max val="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seconds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5045504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n-US" sz="1800" dirty="0" smtClean="0"/>
              <a:t>DGX-1: 8 GPUs</a:t>
            </a:r>
            <a:endParaRPr lang="en-US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7557319223985889E-2"/>
          <c:y val="0.2331946631671041"/>
          <c:w val="0.9614197530864198"/>
          <c:h val="0.60698993875765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Charts'!$B$3</c:f>
              <c:strCache>
                <c:ptCount val="1"/>
                <c:pt idx="0">
                  <c:v>NCCL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Charts'!$C$12:$G$12</c:f>
              <c:numCache>
                <c:formatCode>General</c:formatCode>
                <c:ptCount val="5"/>
                <c:pt idx="0">
                  <c:v>0.19259999999999999</c:v>
                </c:pt>
                <c:pt idx="1">
                  <c:v>0.9758</c:v>
                </c:pt>
                <c:pt idx="2">
                  <c:v>1.778</c:v>
                </c:pt>
                <c:pt idx="3">
                  <c:v>5.4649999999999999</c:v>
                </c:pt>
                <c:pt idx="4">
                  <c:v>6.3620000000000001</c:v>
                </c:pt>
              </c:numCache>
            </c:numRef>
          </c:val>
        </c:ser>
        <c:ser>
          <c:idx val="2"/>
          <c:order val="1"/>
          <c:tx>
            <c:strRef>
              <c:f>'COMM Charts'!$B$5</c:f>
              <c:strCache>
                <c:ptCount val="1"/>
                <c:pt idx="0">
                  <c:v>MPI-CUDA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Charts'!$C$14:$G$14</c:f>
              <c:numCache>
                <c:formatCode>General</c:formatCode>
                <c:ptCount val="5"/>
                <c:pt idx="0">
                  <c:v>0.45019999999999999</c:v>
                </c:pt>
                <c:pt idx="1">
                  <c:v>1.0114000000000001</c:v>
                </c:pt>
                <c:pt idx="2">
                  <c:v>5.0579999999999998</c:v>
                </c:pt>
                <c:pt idx="3">
                  <c:v>11.1286</c:v>
                </c:pt>
                <c:pt idx="4">
                  <c:v>14.257199999999999</c:v>
                </c:pt>
              </c:numCache>
            </c:numRef>
          </c:val>
        </c:ser>
        <c:ser>
          <c:idx val="1"/>
          <c:order val="2"/>
          <c:tx>
            <c:strRef>
              <c:f>'COMM Charts'!$B$4</c:f>
              <c:strCache>
                <c:ptCount val="1"/>
                <c:pt idx="0">
                  <c:v>MPI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'COMM Charts'!$C$11:$G$11</c:f>
              <c:strCache>
                <c:ptCount val="5"/>
                <c:pt idx="0">
                  <c:v>NELL-2</c:v>
                </c:pt>
                <c:pt idx="1">
                  <c:v>CELLAR</c:v>
                </c:pt>
                <c:pt idx="2">
                  <c:v>DELICIOUS</c:v>
                </c:pt>
                <c:pt idx="3">
                  <c:v>FLICKR</c:v>
                </c:pt>
                <c:pt idx="4">
                  <c:v>NELL-1</c:v>
                </c:pt>
              </c:strCache>
            </c:strRef>
          </c:cat>
          <c:val>
            <c:numRef>
              <c:f>'COMM Charts'!$C$13:$G$13</c:f>
              <c:numCache>
                <c:formatCode>General</c:formatCode>
                <c:ptCount val="5"/>
                <c:pt idx="0">
                  <c:v>0.2392</c:v>
                </c:pt>
                <c:pt idx="1">
                  <c:v>1.7930000000000001</c:v>
                </c:pt>
                <c:pt idx="2">
                  <c:v>17.421599999999998</c:v>
                </c:pt>
                <c:pt idx="3">
                  <c:v>48.598199999999999</c:v>
                </c:pt>
                <c:pt idx="4">
                  <c:v>69.126400000000004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72216576"/>
        <c:axId val="72218112"/>
      </c:barChart>
      <c:catAx>
        <c:axId val="72216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2218112"/>
        <c:crosses val="autoZero"/>
        <c:auto val="1"/>
        <c:lblAlgn val="ctr"/>
        <c:lblOffset val="100"/>
        <c:noMultiLvlLbl val="0"/>
      </c:catAx>
      <c:valAx>
        <c:axId val="7221811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72216576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B7D68DA4-6A8F-40B8-B109-361CC9A665F4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D905B128-D3F5-42B5-AB13-24DAFDE8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54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48482AC3-8B67-49AC-BEFC-44135516EE0F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0E19C4DB-573B-4932-B7BE-3122857B9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5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60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608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608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9C4DB-573B-4932-B7BE-3122857B933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6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0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15701223"/>
              </p:ext>
            </p:extLst>
          </p:nvPr>
        </p:nvGraphicFramePr>
        <p:xfrm>
          <a:off x="3124200" y="4800600"/>
          <a:ext cx="4138611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Photo Editor Photo" r:id="rId3" imgW="5714286" imgH="2314286" progId="">
                  <p:embed/>
                </p:oleObj>
              </mc:Choice>
              <mc:Fallback>
                <p:oleObj name="Photo Editor Photo" r:id="rId3" imgW="5714286" imgH="23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800600"/>
                        <a:ext cx="4138611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2093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83276729"/>
              </p:ext>
            </p:extLst>
          </p:nvPr>
        </p:nvGraphicFramePr>
        <p:xfrm>
          <a:off x="7696200" y="6248633"/>
          <a:ext cx="1371600" cy="555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9" name="Photo Editor Photo" r:id="rId3" imgW="5714286" imgH="2314286" progId="">
                  <p:embed/>
                </p:oleObj>
              </mc:Choice>
              <mc:Fallback>
                <p:oleObj name="Photo Editor Photo" r:id="rId3" imgW="5714286" imgH="23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6248633"/>
                        <a:ext cx="1371600" cy="555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45007"/>
            <a:ext cx="2266191" cy="78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3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77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91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49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3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24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0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49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60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94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93E-A90E-4637-A3D8-8F58079CC452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8363-CD8F-42A7-BD05-3F547342A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1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2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1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5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1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1D18-487B-4CA7-8EF2-5B5FE7D7DC9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581F-5E03-4D7B-8254-1BF260F5B4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5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09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tbrolin@cs.umd.edu" TargetMode="Externa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5"/>
          <p:cNvSpPr txBox="1">
            <a:spLocks/>
          </p:cNvSpPr>
          <p:nvPr/>
        </p:nvSpPr>
        <p:spPr>
          <a:xfrm>
            <a:off x="419100" y="228600"/>
            <a:ext cx="8305800" cy="24384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Evaluating Communication Costs for Distributed Sparse Tensor Factorization on Multi-GPU Systems</a:t>
            </a:r>
          </a:p>
          <a:p>
            <a:pPr marL="82296" indent="0" algn="ctr">
              <a:buNone/>
            </a:pPr>
            <a:endParaRPr lang="en-US" sz="11200" dirty="0" smtClean="0">
              <a:latin typeface="Calibri" pitchFamily="34" charset="0"/>
            </a:endParaRPr>
          </a:p>
          <a:p>
            <a:pPr algn="ctr"/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609600" y="2420215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atin typeface="Calibri" pitchFamily="34" charset="0"/>
              </a:rPr>
              <a:t>Thomas B. Rolinger</a:t>
            </a:r>
            <a:r>
              <a:rPr lang="en-US" sz="2800" dirty="0" smtClean="0">
                <a:latin typeface="Calibri" pitchFamily="34" charset="0"/>
              </a:rPr>
              <a:t>,</a:t>
            </a:r>
            <a:r>
              <a:rPr lang="en-US" sz="2800" b="1" dirty="0" smtClean="0">
                <a:latin typeface="Calibri" pitchFamily="34" charset="0"/>
              </a:rPr>
              <a:t>  </a:t>
            </a:r>
            <a:r>
              <a:rPr lang="en-US" sz="2800" dirty="0" smtClean="0">
                <a:latin typeface="Calibri" pitchFamily="34" charset="0"/>
              </a:rPr>
              <a:t>Tyler A. Simon, </a:t>
            </a:r>
          </a:p>
          <a:p>
            <a:pPr lvl="0" algn="ctr"/>
            <a:r>
              <a:rPr lang="en-US" sz="2800" dirty="0" smtClean="0">
                <a:latin typeface="Calibri" pitchFamily="34" charset="0"/>
              </a:rPr>
              <a:t>Christopher D. Krieger</a:t>
            </a:r>
          </a:p>
          <a:p>
            <a:pPr lvl="0" algn="ctr"/>
            <a:endParaRPr lang="en-US" sz="28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23765" y="4029643"/>
            <a:ext cx="3496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latin typeface="Calibri" pitchFamily="34" charset="0"/>
              </a:rPr>
              <a:t>SuperComputing</a:t>
            </a:r>
            <a:r>
              <a:rPr lang="en-US" sz="2800" b="1" dirty="0" smtClean="0">
                <a:latin typeface="Calibri" pitchFamily="34" charset="0"/>
              </a:rPr>
              <a:t> 2017</a:t>
            </a:r>
            <a:endParaRPr lang="en-US" sz="2800" b="1" baseline="300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599" y="6019800"/>
            <a:ext cx="2847975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6025" y="6019800"/>
            <a:ext cx="2847975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289289"/>
            <a:ext cx="2857500" cy="11620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181600"/>
            <a:ext cx="3962400" cy="137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.) Approach: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NCCL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NCCL: NVIDIA Collective Communications Library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Automatic topology detection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Does not rely on availability of P2P access like CUDA-aware MPI</a:t>
            </a: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Better utilization of </a:t>
            </a:r>
            <a:r>
              <a:rPr lang="en-US" dirty="0" err="1" smtClean="0">
                <a:latin typeface="Calibri" panose="020F0502020204030204" pitchFamily="34" charset="0"/>
              </a:rPr>
              <a:t>NVLink</a:t>
            </a:r>
            <a:r>
              <a:rPr lang="en-US" dirty="0" smtClean="0">
                <a:latin typeface="Calibri" panose="020F0502020204030204" pitchFamily="34" charset="0"/>
              </a:rPr>
              <a:t> topology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Multi-ring topology to provide maximum bandwidth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NCCL 2.0: inter-node communication support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Lacks </a:t>
            </a:r>
            <a:r>
              <a:rPr lang="en-US" dirty="0" smtClean="0">
                <a:latin typeface="Calibri" panose="020F0502020204030204" pitchFamily="34" charset="0"/>
              </a:rPr>
              <a:t>vector routines (i.e. </a:t>
            </a:r>
            <a:r>
              <a:rPr lang="en-US" dirty="0" err="1" smtClean="0">
                <a:latin typeface="Calibri" panose="020F0502020204030204" pitchFamily="34" charset="0"/>
              </a:rPr>
              <a:t>Allgatherv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  <a:endParaRPr lang="en-US" dirty="0">
              <a:latin typeface="Calibri" panose="020F0502020204030204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Recreate </a:t>
            </a:r>
            <a:r>
              <a:rPr lang="en-US" dirty="0" smtClean="0">
                <a:latin typeface="Calibri" panose="020F0502020204030204" pitchFamily="34" charset="0"/>
              </a:rPr>
              <a:t>with </a:t>
            </a:r>
            <a:r>
              <a:rPr lang="en-US" dirty="0" smtClean="0">
                <a:latin typeface="Calibri" panose="020F0502020204030204" pitchFamily="34" charset="0"/>
              </a:rPr>
              <a:t>series of </a:t>
            </a:r>
            <a:r>
              <a:rPr lang="en-US" dirty="0" err="1" smtClean="0">
                <a:latin typeface="Calibri" panose="020F0502020204030204" pitchFamily="34" charset="0"/>
              </a:rPr>
              <a:t>bcasts</a:t>
            </a:r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2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.) Approach: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End Result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err="1" smtClean="0">
                <a:latin typeface="Calibri" panose="020F0502020204030204" pitchFamily="34" charset="0"/>
              </a:rPr>
              <a:t>ReFacTo</a:t>
            </a:r>
            <a:r>
              <a:rPr lang="en-US" dirty="0" smtClean="0">
                <a:latin typeface="Calibri" panose="020F0502020204030204" pitchFamily="34" charset="0"/>
              </a:rPr>
              <a:t> ported onto dense multi-GPU systems (DGX-1)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A single node with 8 GPUs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Same code also runs on traditional clusters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Many nodes with 1 GPU per node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Can use CUDA-aware MPI or NCCL for communication on either system</a:t>
            </a:r>
          </a:p>
        </p:txBody>
      </p:sp>
    </p:spTree>
    <p:extLst>
      <p:ext uri="{BB962C8B-B14F-4D97-AF65-F5344CB8AC3E}">
        <p14:creationId xmlns:p14="http://schemas.microsoft.com/office/powerpoint/2010/main" val="31848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Experiment: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Goal and Setup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b="1" dirty="0" smtClean="0">
                <a:latin typeface="Calibri" pitchFamily="34" charset="0"/>
              </a:rPr>
              <a:t>Goal</a:t>
            </a:r>
            <a:r>
              <a:rPr lang="en-US" dirty="0" smtClean="0">
                <a:latin typeface="Calibri" pitchFamily="34" charset="0"/>
              </a:rPr>
              <a:t>: Evaluate communication performance for </a:t>
            </a:r>
            <a:r>
              <a:rPr lang="en-US" dirty="0" err="1" smtClean="0">
                <a:latin typeface="Calibri" pitchFamily="34" charset="0"/>
              </a:rPr>
              <a:t>ReFacTo</a:t>
            </a:r>
            <a:r>
              <a:rPr lang="en-US" dirty="0" smtClean="0">
                <a:latin typeface="Calibri" pitchFamily="34" charset="0"/>
              </a:rPr>
              <a:t> on 2 different systems using different communication libraries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Systems: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DGX-1: 8x P100 connected via </a:t>
            </a:r>
            <a:r>
              <a:rPr lang="en-US" dirty="0" err="1" smtClean="0">
                <a:latin typeface="Calibri" pitchFamily="34" charset="0"/>
              </a:rPr>
              <a:t>NVLink</a:t>
            </a:r>
            <a:endParaRPr lang="en-US" dirty="0" smtClean="0">
              <a:latin typeface="Calibri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Cluster: 32 nodes connected by FDR </a:t>
            </a:r>
            <a:r>
              <a:rPr lang="en-US" dirty="0" err="1" smtClean="0">
                <a:latin typeface="Calibri" pitchFamily="34" charset="0"/>
              </a:rPr>
              <a:t>Infiniband</a:t>
            </a:r>
            <a:r>
              <a:rPr lang="en-US" dirty="0" smtClean="0">
                <a:latin typeface="Calibri" pitchFamily="34" charset="0"/>
              </a:rPr>
              <a:t> with one K40m per node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Communication Libraries:</a:t>
            </a: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itchFamily="34" charset="0"/>
              </a:rPr>
              <a:t>OpenMPI</a:t>
            </a:r>
            <a:r>
              <a:rPr lang="en-US" dirty="0" smtClean="0">
                <a:latin typeface="Calibri" pitchFamily="34" charset="0"/>
              </a:rPr>
              <a:t> 2.1.1 with and without CUDA support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GDR not enabled due to hardware limitations on cluster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2.0.4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Also does not utilize GDR on cluster for same reasons</a:t>
            </a:r>
          </a:p>
        </p:txBody>
      </p:sp>
    </p:spTree>
    <p:extLst>
      <p:ext uri="{BB962C8B-B14F-4D97-AF65-F5344CB8AC3E}">
        <p14:creationId xmlns:p14="http://schemas.microsoft.com/office/powerpoint/2010/main" val="33615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Experiment: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Performance Metric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US" b="1" dirty="0">
                <a:latin typeface="Calibri" pitchFamily="34" charset="0"/>
              </a:rPr>
              <a:t>Metric: </a:t>
            </a:r>
            <a:r>
              <a:rPr lang="en-US" dirty="0">
                <a:latin typeface="Calibri" pitchFamily="34" charset="0"/>
              </a:rPr>
              <a:t>Total communication </a:t>
            </a:r>
            <a:r>
              <a:rPr lang="en-US" dirty="0" smtClean="0">
                <a:latin typeface="Calibri" pitchFamily="34" charset="0"/>
              </a:rPr>
              <a:t>time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Time require to get updated data from each GPU to all other GPUs</a:t>
            </a:r>
            <a:endParaRPr lang="en-US" dirty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MPI: </a:t>
            </a:r>
            <a:endParaRPr lang="en-US" dirty="0" smtClean="0">
              <a:latin typeface="Calibri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itchFamily="34" charset="0"/>
              </a:rPr>
              <a:t>DtoH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+ </a:t>
            </a:r>
            <a:r>
              <a:rPr lang="en-US" dirty="0" err="1" smtClean="0">
                <a:latin typeface="Calibri" pitchFamily="34" charset="0"/>
              </a:rPr>
              <a:t>MPI_Allgatherv</a:t>
            </a:r>
            <a:r>
              <a:rPr lang="en-US" dirty="0" smtClean="0">
                <a:latin typeface="Calibri" pitchFamily="34" charset="0"/>
              </a:rPr>
              <a:t> + </a:t>
            </a:r>
            <a:r>
              <a:rPr lang="en-US" dirty="0" err="1" smtClean="0">
                <a:latin typeface="Calibri" pitchFamily="34" charset="0"/>
              </a:rPr>
              <a:t>HtoD</a:t>
            </a:r>
            <a:endParaRPr lang="en-US" dirty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CUDA-MPI: </a:t>
            </a:r>
            <a:endParaRPr lang="en-US" dirty="0" smtClean="0">
              <a:latin typeface="Calibri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itchFamily="34" charset="0"/>
              </a:rPr>
              <a:t>MPI_Allgatherv</a:t>
            </a:r>
            <a:endParaRPr lang="en-US" dirty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NCCL: </a:t>
            </a:r>
            <a:endParaRPr lang="en-US" dirty="0" smtClean="0">
              <a:latin typeface="Calibri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itchFamily="34" charset="0"/>
              </a:rPr>
              <a:t>ncclBcast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calls</a:t>
            </a:r>
          </a:p>
        </p:txBody>
      </p:sp>
    </p:spTree>
    <p:extLst>
      <p:ext uri="{BB962C8B-B14F-4D97-AF65-F5344CB8AC3E}">
        <p14:creationId xmlns:p14="http://schemas.microsoft.com/office/powerpoint/2010/main" val="6735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096"/>
          <p:cNvSpPr/>
          <p:nvPr/>
        </p:nvSpPr>
        <p:spPr>
          <a:xfrm>
            <a:off x="5191741" y="2890389"/>
            <a:ext cx="3808577" cy="1579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Experiment: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Cluster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pSp>
        <p:nvGrpSpPr>
          <p:cNvPr id="702" name="Group 701"/>
          <p:cNvGrpSpPr/>
          <p:nvPr/>
        </p:nvGrpSpPr>
        <p:grpSpPr>
          <a:xfrm>
            <a:off x="1157167" y="1815673"/>
            <a:ext cx="3928684" cy="3211495"/>
            <a:chOff x="21014" y="1573424"/>
            <a:chExt cx="4320124" cy="3531477"/>
          </a:xfrm>
        </p:grpSpPr>
        <p:grpSp>
          <p:nvGrpSpPr>
            <p:cNvPr id="704" name="Group 703"/>
            <p:cNvGrpSpPr/>
            <p:nvPr/>
          </p:nvGrpSpPr>
          <p:grpSpPr>
            <a:xfrm>
              <a:off x="3112973" y="2681237"/>
              <a:ext cx="1228165" cy="716046"/>
              <a:chOff x="1268437" y="2681237"/>
              <a:chExt cx="1228165" cy="716046"/>
            </a:xfrm>
          </p:grpSpPr>
          <p:sp>
            <p:nvSpPr>
              <p:cNvPr id="744" name="Oval 743"/>
              <p:cNvSpPr/>
              <p:nvPr/>
            </p:nvSpPr>
            <p:spPr>
              <a:xfrm>
                <a:off x="1479482" y="2681237"/>
                <a:ext cx="753406" cy="716046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5" name="TextBox 744"/>
              <p:cNvSpPr txBox="1"/>
              <p:nvPr/>
            </p:nvSpPr>
            <p:spPr>
              <a:xfrm>
                <a:off x="1268437" y="2819245"/>
                <a:ext cx="1228165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node32</a:t>
                </a:r>
              </a:p>
            </p:txBody>
          </p:sp>
        </p:grpSp>
        <p:grpSp>
          <p:nvGrpSpPr>
            <p:cNvPr id="707" name="Group 706"/>
            <p:cNvGrpSpPr/>
            <p:nvPr/>
          </p:nvGrpSpPr>
          <p:grpSpPr>
            <a:xfrm>
              <a:off x="21014" y="1573424"/>
              <a:ext cx="4243837" cy="3531477"/>
              <a:chOff x="21014" y="1573424"/>
              <a:chExt cx="4243837" cy="3531477"/>
            </a:xfrm>
          </p:grpSpPr>
          <p:sp>
            <p:nvSpPr>
              <p:cNvPr id="708" name="TextBox 707"/>
              <p:cNvSpPr txBox="1"/>
              <p:nvPr/>
            </p:nvSpPr>
            <p:spPr>
              <a:xfrm>
                <a:off x="2434297" y="1629970"/>
                <a:ext cx="1371600" cy="439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.......</a:t>
                </a:r>
              </a:p>
            </p:txBody>
          </p:sp>
          <p:grpSp>
            <p:nvGrpSpPr>
              <p:cNvPr id="731" name="Group 730"/>
              <p:cNvGrpSpPr/>
              <p:nvPr/>
            </p:nvGrpSpPr>
            <p:grpSpPr>
              <a:xfrm>
                <a:off x="21014" y="1575106"/>
                <a:ext cx="3929389" cy="3529795"/>
                <a:chOff x="469061" y="1363110"/>
                <a:chExt cx="3929388" cy="3529795"/>
              </a:xfrm>
            </p:grpSpPr>
            <p:grpSp>
              <p:nvGrpSpPr>
                <p:cNvPr id="733" name="Group 732"/>
                <p:cNvGrpSpPr/>
                <p:nvPr/>
              </p:nvGrpSpPr>
              <p:grpSpPr>
                <a:xfrm>
                  <a:off x="469061" y="1363110"/>
                  <a:ext cx="3929388" cy="3529795"/>
                  <a:chOff x="469061" y="1363110"/>
                  <a:chExt cx="3929388" cy="3529795"/>
                </a:xfrm>
              </p:grpSpPr>
              <p:grpSp>
                <p:nvGrpSpPr>
                  <p:cNvPr id="735" name="Group 734"/>
                  <p:cNvGrpSpPr/>
                  <p:nvPr/>
                </p:nvGrpSpPr>
                <p:grpSpPr>
                  <a:xfrm>
                    <a:off x="469061" y="2467631"/>
                    <a:ext cx="3929388" cy="2425274"/>
                    <a:chOff x="2772990" y="2648756"/>
                    <a:chExt cx="3929388" cy="2425274"/>
                  </a:xfrm>
                </p:grpSpPr>
                <p:sp>
                  <p:nvSpPr>
                    <p:cNvPr id="738" name="Rectangle 737"/>
                    <p:cNvSpPr/>
                    <p:nvPr/>
                  </p:nvSpPr>
                  <p:spPr>
                    <a:xfrm>
                      <a:off x="2804412" y="4034124"/>
                      <a:ext cx="3897966" cy="1039906"/>
                    </a:xfrm>
                    <a:prstGeom prst="rect">
                      <a:avLst/>
                    </a:prstGeom>
                    <a:solidFill>
                      <a:srgbClr val="5B9BD5"/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39" name="TextBox 738"/>
                    <p:cNvSpPr txBox="1"/>
                    <p:nvPr/>
                  </p:nvSpPr>
                  <p:spPr>
                    <a:xfrm>
                      <a:off x="3146930" y="4292467"/>
                      <a:ext cx="3136237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Infiniband</a:t>
                      </a: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 Switch</a:t>
                      </a:r>
                    </a:p>
                  </p:txBody>
                </p:sp>
                <p:sp>
                  <p:nvSpPr>
                    <p:cNvPr id="740" name="Oval 739"/>
                    <p:cNvSpPr/>
                    <p:nvPr/>
                  </p:nvSpPr>
                  <p:spPr>
                    <a:xfrm>
                      <a:off x="2984035" y="2648756"/>
                      <a:ext cx="753406" cy="716046"/>
                    </a:xfrm>
                    <a:prstGeom prst="ellipse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1" name="TextBox 740"/>
                    <p:cNvSpPr txBox="1"/>
                    <p:nvPr/>
                  </p:nvSpPr>
                  <p:spPr>
                    <a:xfrm>
                      <a:off x="2772990" y="2796344"/>
                      <a:ext cx="1228165" cy="3539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node01</a:t>
                      </a:r>
                    </a:p>
                  </p:txBody>
                </p:sp>
              </p:grpSp>
              <p:sp>
                <p:nvSpPr>
                  <p:cNvPr id="736" name="Rounded Rectangle 735"/>
                  <p:cNvSpPr/>
                  <p:nvPr/>
                </p:nvSpPr>
                <p:spPr>
                  <a:xfrm>
                    <a:off x="512585" y="1363110"/>
                    <a:ext cx="1120587" cy="451828"/>
                  </a:xfrm>
                  <a:prstGeom prst="round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rgbClr val="5B9BD5">
                        <a:shade val="5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7" name="TextBox 736"/>
                  <p:cNvSpPr txBox="1"/>
                  <p:nvPr/>
                </p:nvSpPr>
                <p:spPr>
                  <a:xfrm>
                    <a:off x="584302" y="1417974"/>
                    <a:ext cx="97715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</a:rPr>
                      <a:t>K40m</a:t>
                    </a:r>
                  </a:p>
                </p:txBody>
              </p:sp>
            </p:grpSp>
            <p:cxnSp>
              <p:nvCxnSpPr>
                <p:cNvPr id="734" name="Straight Arrow Connector 733"/>
                <p:cNvCxnSpPr/>
                <p:nvPr/>
              </p:nvCxnSpPr>
              <p:spPr>
                <a:xfrm flipV="1">
                  <a:off x="1069029" y="3250308"/>
                  <a:ext cx="0" cy="536433"/>
                </a:xfrm>
                <a:prstGeom prst="straightConnector1">
                  <a:avLst/>
                </a:prstGeom>
                <a:noFill/>
                <a:ln w="41275" cap="flat" cmpd="sng" algn="ctr">
                  <a:solidFill>
                    <a:srgbClr val="5B9BD5">
                      <a:lumMod val="75000"/>
                    </a:srgbClr>
                  </a:solidFill>
                  <a:prstDash val="solid"/>
                  <a:miter lim="800000"/>
                  <a:headEnd type="triangle"/>
                  <a:tailEnd type="triangle"/>
                </a:ln>
                <a:effectLst/>
              </p:spPr>
            </p:cxnSp>
          </p:grpSp>
          <p:sp>
            <p:nvSpPr>
              <p:cNvPr id="710" name="TextBox 709"/>
              <p:cNvSpPr txBox="1"/>
              <p:nvPr/>
            </p:nvSpPr>
            <p:spPr>
              <a:xfrm>
                <a:off x="2423823" y="2784199"/>
                <a:ext cx="1371600" cy="439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.......</a:t>
                </a:r>
              </a:p>
            </p:txBody>
          </p:sp>
          <p:cxnSp>
            <p:nvCxnSpPr>
              <p:cNvPr id="712" name="Straight Arrow Connector 711"/>
              <p:cNvCxnSpPr/>
              <p:nvPr/>
            </p:nvCxnSpPr>
            <p:spPr>
              <a:xfrm>
                <a:off x="641549" y="2067853"/>
                <a:ext cx="0" cy="570250"/>
              </a:xfrm>
              <a:prstGeom prst="straightConnector1">
                <a:avLst/>
              </a:prstGeom>
              <a:noFill/>
              <a:ln w="41275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713" name="Straight Arrow Connector 712"/>
              <p:cNvCxnSpPr/>
              <p:nvPr/>
            </p:nvCxnSpPr>
            <p:spPr>
              <a:xfrm>
                <a:off x="1867011" y="2052610"/>
                <a:ext cx="0" cy="570250"/>
              </a:xfrm>
              <a:prstGeom prst="straightConnector1">
                <a:avLst/>
              </a:prstGeom>
              <a:noFill/>
              <a:ln w="41275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714" name="Rounded Rectangle 713"/>
              <p:cNvSpPr/>
              <p:nvPr/>
            </p:nvSpPr>
            <p:spPr>
              <a:xfrm>
                <a:off x="1265248" y="1573424"/>
                <a:ext cx="1120588" cy="451827"/>
              </a:xfrm>
              <a:prstGeom prst="round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5" name="TextBox 714"/>
              <p:cNvSpPr txBox="1"/>
              <p:nvPr/>
            </p:nvSpPr>
            <p:spPr>
              <a:xfrm>
                <a:off x="1378436" y="1628286"/>
                <a:ext cx="9771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K40m</a:t>
                </a:r>
              </a:p>
            </p:txBody>
          </p:sp>
          <p:grpSp>
            <p:nvGrpSpPr>
              <p:cNvPr id="717" name="Group 716"/>
              <p:cNvGrpSpPr/>
              <p:nvPr/>
            </p:nvGrpSpPr>
            <p:grpSpPr>
              <a:xfrm>
                <a:off x="1233958" y="2681238"/>
                <a:ext cx="1228165" cy="716046"/>
                <a:chOff x="1268437" y="2681238"/>
                <a:chExt cx="1228165" cy="716046"/>
              </a:xfrm>
            </p:grpSpPr>
            <p:sp>
              <p:nvSpPr>
                <p:cNvPr id="727" name="Oval 726"/>
                <p:cNvSpPr/>
                <p:nvPr/>
              </p:nvSpPr>
              <p:spPr>
                <a:xfrm>
                  <a:off x="1479482" y="2681238"/>
                  <a:ext cx="753406" cy="716046"/>
                </a:xfrm>
                <a:prstGeom prst="ellipse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28" name="TextBox 727"/>
                <p:cNvSpPr txBox="1"/>
                <p:nvPr/>
              </p:nvSpPr>
              <p:spPr>
                <a:xfrm>
                  <a:off x="1268437" y="2819246"/>
                  <a:ext cx="1228165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7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node02</a:t>
                  </a:r>
                </a:p>
              </p:txBody>
            </p:sp>
          </p:grpSp>
          <p:cxnSp>
            <p:nvCxnSpPr>
              <p:cNvPr id="718" name="Straight Arrow Connector 717"/>
              <p:cNvCxnSpPr/>
              <p:nvPr/>
            </p:nvCxnSpPr>
            <p:spPr>
              <a:xfrm flipV="1">
                <a:off x="1823209" y="3462663"/>
                <a:ext cx="0" cy="536435"/>
              </a:xfrm>
              <a:prstGeom prst="straightConnector1">
                <a:avLst/>
              </a:prstGeom>
              <a:noFill/>
              <a:ln w="41275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720" name="Straight Arrow Connector 719"/>
              <p:cNvCxnSpPr/>
              <p:nvPr/>
            </p:nvCxnSpPr>
            <p:spPr>
              <a:xfrm>
                <a:off x="3746025" y="2052609"/>
                <a:ext cx="0" cy="570250"/>
              </a:xfrm>
              <a:prstGeom prst="straightConnector1">
                <a:avLst/>
              </a:prstGeom>
              <a:noFill/>
              <a:ln w="41275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721" name="Rounded Rectangle 720"/>
              <p:cNvSpPr/>
              <p:nvPr/>
            </p:nvSpPr>
            <p:spPr>
              <a:xfrm>
                <a:off x="3144263" y="1573424"/>
                <a:ext cx="1120588" cy="451827"/>
              </a:xfrm>
              <a:prstGeom prst="roundRect">
                <a:avLst/>
              </a:prstGeom>
              <a:solidFill>
                <a:srgbClr val="92D050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2" name="TextBox 721"/>
              <p:cNvSpPr txBox="1"/>
              <p:nvPr/>
            </p:nvSpPr>
            <p:spPr>
              <a:xfrm>
                <a:off x="3257449" y="1628286"/>
                <a:ext cx="9771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K40m</a:t>
                </a:r>
              </a:p>
            </p:txBody>
          </p:sp>
          <p:cxnSp>
            <p:nvCxnSpPr>
              <p:cNvPr id="723" name="Straight Arrow Connector 722"/>
              <p:cNvCxnSpPr/>
              <p:nvPr/>
            </p:nvCxnSpPr>
            <p:spPr>
              <a:xfrm flipV="1">
                <a:off x="3702225" y="3462663"/>
                <a:ext cx="0" cy="536435"/>
              </a:xfrm>
              <a:prstGeom prst="straightConnector1">
                <a:avLst/>
              </a:prstGeom>
              <a:noFill/>
              <a:ln w="41275" cap="flat" cmpd="sng" algn="ctr">
                <a:solidFill>
                  <a:srgbClr val="5B9BD5">
                    <a:lumMod val="75000"/>
                  </a:srgbClr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726" name="TextBox 725"/>
              <p:cNvSpPr txBox="1"/>
              <p:nvPr/>
            </p:nvSpPr>
            <p:spPr>
              <a:xfrm>
                <a:off x="2402875" y="3462305"/>
                <a:ext cx="1371600" cy="439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.......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334000" y="3438663"/>
            <a:ext cx="3647268" cy="800220"/>
            <a:chOff x="5228925" y="1485534"/>
            <a:chExt cx="3647268" cy="800220"/>
          </a:xfrm>
        </p:grpSpPr>
        <p:grpSp>
          <p:nvGrpSpPr>
            <p:cNvPr id="762" name="Group 761"/>
            <p:cNvGrpSpPr/>
            <p:nvPr/>
          </p:nvGrpSpPr>
          <p:grpSpPr>
            <a:xfrm>
              <a:off x="5228925" y="1485534"/>
              <a:ext cx="3647268" cy="800220"/>
              <a:chOff x="318617" y="5888442"/>
              <a:chExt cx="3647268" cy="800220"/>
            </a:xfrm>
          </p:grpSpPr>
          <p:grpSp>
            <p:nvGrpSpPr>
              <p:cNvPr id="763" name="Group 762"/>
              <p:cNvGrpSpPr/>
              <p:nvPr/>
            </p:nvGrpSpPr>
            <p:grpSpPr>
              <a:xfrm>
                <a:off x="318617" y="5888442"/>
                <a:ext cx="3647268" cy="400110"/>
                <a:chOff x="127996" y="5658474"/>
                <a:chExt cx="3647268" cy="400110"/>
              </a:xfrm>
            </p:grpSpPr>
            <p:cxnSp>
              <p:nvCxnSpPr>
                <p:cNvPr id="767" name="Straight Arrow Connector 766"/>
                <p:cNvCxnSpPr/>
                <p:nvPr/>
              </p:nvCxnSpPr>
              <p:spPr>
                <a:xfrm>
                  <a:off x="2987803" y="5878263"/>
                  <a:ext cx="787461" cy="0"/>
                </a:xfrm>
                <a:prstGeom prst="straightConnector1">
                  <a:avLst/>
                </a:prstGeom>
                <a:noFill/>
                <a:ln w="41275" cap="flat" cmpd="sng" algn="ctr">
                  <a:solidFill>
                    <a:sysClr val="windowText" lastClr="000000"/>
                  </a:solidFill>
                  <a:prstDash val="solid"/>
                  <a:miter lim="800000"/>
                  <a:headEnd type="triangle"/>
                  <a:tailEnd type="triangle"/>
                </a:ln>
                <a:effectLst/>
              </p:spPr>
            </p:cxnSp>
            <p:sp>
              <p:nvSpPr>
                <p:cNvPr id="768" name="TextBox 767"/>
                <p:cNvSpPr txBox="1"/>
                <p:nvPr/>
              </p:nvSpPr>
              <p:spPr>
                <a:xfrm>
                  <a:off x="127996" y="5658474"/>
                  <a:ext cx="285980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PCIe</a:t>
                  </a:r>
                  <a:r>
                    <a:rPr kumimoji="0" lang="en-US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 x16 3.0 (16 GB/s)</a:t>
                  </a:r>
                </a:p>
              </p:txBody>
            </p:sp>
          </p:grpSp>
          <p:sp>
            <p:nvSpPr>
              <p:cNvPr id="766" name="TextBox 765"/>
              <p:cNvSpPr txBox="1"/>
              <p:nvPr/>
            </p:nvSpPr>
            <p:spPr>
              <a:xfrm>
                <a:off x="320040" y="6288552"/>
                <a:ext cx="285980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Infiniband</a:t>
                </a:r>
                <a:r>
                  <a:rPr kumimoji="0" lang="en-US" sz="2000" b="1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FDR (7 GB/s)</a:t>
                </a:r>
                <a:endPara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cxnSp>
          <p:nvCxnSpPr>
            <p:cNvPr id="776" name="Straight Arrow Connector 775"/>
            <p:cNvCxnSpPr/>
            <p:nvPr/>
          </p:nvCxnSpPr>
          <p:spPr>
            <a:xfrm>
              <a:off x="8088731" y="2058660"/>
              <a:ext cx="787461" cy="0"/>
            </a:xfrm>
            <a:prstGeom prst="straightConnector1">
              <a:avLst/>
            </a:prstGeom>
            <a:noFill/>
            <a:ln w="41275" cap="flat" cmpd="sng" algn="ctr">
              <a:solidFill>
                <a:srgbClr val="5B9BD5">
                  <a:lumMod val="75000"/>
                </a:srgb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</p:grpSp>
      <p:sp>
        <p:nvSpPr>
          <p:cNvPr id="4096" name="TextBox 4095"/>
          <p:cNvSpPr txBox="1"/>
          <p:nvPr/>
        </p:nvSpPr>
        <p:spPr>
          <a:xfrm>
            <a:off x="5439450" y="2890389"/>
            <a:ext cx="3505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Unidirectional Bandwidth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45307" y="2369910"/>
            <a:ext cx="1247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.......</a:t>
            </a:r>
          </a:p>
        </p:txBody>
      </p:sp>
    </p:spTree>
    <p:extLst>
      <p:ext uri="{BB962C8B-B14F-4D97-AF65-F5344CB8AC3E}">
        <p14:creationId xmlns:p14="http://schemas.microsoft.com/office/powerpoint/2010/main" val="21497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33" y="45336"/>
            <a:ext cx="7498080" cy="1143000"/>
          </a:xfrm>
        </p:spPr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Experiment: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DGX-1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2323095" y="1105743"/>
            <a:ext cx="5700907" cy="3422595"/>
            <a:chOff x="5353913" y="1076865"/>
            <a:chExt cx="6461355" cy="3879138"/>
          </a:xfrm>
        </p:grpSpPr>
        <p:cxnSp>
          <p:nvCxnSpPr>
            <p:cNvPr id="139" name="Elbow Connector 138"/>
            <p:cNvCxnSpPr>
              <a:stCxn id="212" idx="2"/>
            </p:cNvCxnSpPr>
            <p:nvPr/>
          </p:nvCxnSpPr>
          <p:spPr>
            <a:xfrm rot="16200000" flipH="1">
              <a:off x="8621150" y="3943537"/>
              <a:ext cx="801" cy="2008095"/>
            </a:xfrm>
            <a:prstGeom prst="bentConnector3">
              <a:avLst>
                <a:gd name="adj1" fmla="val 28639326"/>
              </a:avLst>
            </a:prstGeom>
            <a:noFill/>
            <a:ln w="41275" cap="flat" cmpd="sng" algn="ctr">
              <a:solidFill>
                <a:srgbClr val="92D05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140" name="Elbow Connector 139"/>
            <p:cNvCxnSpPr>
              <a:stCxn id="214" idx="2"/>
            </p:cNvCxnSpPr>
            <p:nvPr/>
          </p:nvCxnSpPr>
          <p:spPr>
            <a:xfrm rot="16200000" flipH="1">
              <a:off x="8621150" y="2240242"/>
              <a:ext cx="801" cy="5414683"/>
            </a:xfrm>
            <a:prstGeom prst="bentConnector3">
              <a:avLst>
                <a:gd name="adj1" fmla="val 58857428"/>
              </a:avLst>
            </a:prstGeom>
            <a:noFill/>
            <a:ln w="41275" cap="flat" cmpd="sng" algn="ctr">
              <a:solidFill>
                <a:srgbClr val="92D05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grpSp>
          <p:nvGrpSpPr>
            <p:cNvPr id="141" name="Group 140"/>
            <p:cNvGrpSpPr/>
            <p:nvPr/>
          </p:nvGrpSpPr>
          <p:grpSpPr>
            <a:xfrm>
              <a:off x="5353913" y="1076865"/>
              <a:ext cx="6461355" cy="3879138"/>
              <a:chOff x="5353913" y="1076865"/>
              <a:chExt cx="6461355" cy="3879138"/>
            </a:xfrm>
          </p:grpSpPr>
          <p:grpSp>
            <p:nvGrpSpPr>
              <p:cNvPr id="142" name="Group 141"/>
              <p:cNvGrpSpPr/>
              <p:nvPr/>
            </p:nvGrpSpPr>
            <p:grpSpPr>
              <a:xfrm>
                <a:off x="5353913" y="1076865"/>
                <a:ext cx="6461355" cy="3879138"/>
                <a:chOff x="5181600" y="637586"/>
                <a:chExt cx="6461354" cy="3879138"/>
              </a:xfrm>
            </p:grpSpPr>
            <p:grpSp>
              <p:nvGrpSpPr>
                <p:cNvPr id="144" name="Group 143"/>
                <p:cNvGrpSpPr/>
                <p:nvPr/>
              </p:nvGrpSpPr>
              <p:grpSpPr>
                <a:xfrm>
                  <a:off x="5181600" y="3044151"/>
                  <a:ext cx="2823882" cy="1471772"/>
                  <a:chOff x="5181600" y="3044151"/>
                  <a:chExt cx="2823882" cy="1471772"/>
                </a:xfrm>
              </p:grpSpPr>
              <p:grpSp>
                <p:nvGrpSpPr>
                  <p:cNvPr id="199" name="Group 198"/>
                  <p:cNvGrpSpPr/>
                  <p:nvPr/>
                </p:nvGrpSpPr>
                <p:grpSpPr>
                  <a:xfrm>
                    <a:off x="5181600" y="3044151"/>
                    <a:ext cx="2823882" cy="1471772"/>
                    <a:chOff x="6188157" y="2096355"/>
                    <a:chExt cx="2823882" cy="1471772"/>
                  </a:xfrm>
                </p:grpSpPr>
                <p:cxnSp>
                  <p:nvCxnSpPr>
                    <p:cNvPr id="204" name="Straight Connector 203"/>
                    <p:cNvCxnSpPr>
                      <a:stCxn id="216" idx="2"/>
                      <a:endCxn id="214" idx="0"/>
                    </p:cNvCxnSpPr>
                    <p:nvPr/>
                  </p:nvCxnSpPr>
                  <p:spPr>
                    <a:xfrm flipH="1">
                      <a:off x="6748451" y="2548183"/>
                      <a:ext cx="1" cy="560099"/>
                    </a:xfrm>
                    <a:prstGeom prst="line">
                      <a:avLst/>
                    </a:prstGeom>
                    <a:noFill/>
                    <a:ln w="41275" cap="flat" cmpd="sng" algn="ctr">
                      <a:solidFill>
                        <a:srgbClr val="92D050"/>
                      </a:solidFill>
                      <a:prstDash val="solid"/>
                      <a:miter lim="800000"/>
                      <a:headEnd type="triangle"/>
                      <a:tailEnd type="triangle"/>
                    </a:ln>
                    <a:effectLst/>
                  </p:spPr>
                </p:cxnSp>
                <p:cxnSp>
                  <p:nvCxnSpPr>
                    <p:cNvPr id="205" name="Straight Connector 204"/>
                    <p:cNvCxnSpPr>
                      <a:stCxn id="216" idx="3"/>
                      <a:endCxn id="210" idx="1"/>
                    </p:cNvCxnSpPr>
                    <p:nvPr/>
                  </p:nvCxnSpPr>
                  <p:spPr>
                    <a:xfrm flipV="1">
                      <a:off x="7308746" y="2322269"/>
                      <a:ext cx="582705" cy="1"/>
                    </a:xfrm>
                    <a:prstGeom prst="line">
                      <a:avLst/>
                    </a:prstGeom>
                    <a:noFill/>
                    <a:ln w="41275" cap="flat" cmpd="sng" algn="ctr">
                      <a:solidFill>
                        <a:srgbClr val="92D050"/>
                      </a:solidFill>
                      <a:prstDash val="solid"/>
                      <a:miter lim="800000"/>
                      <a:headEnd type="triangle"/>
                      <a:tailEnd type="triangle"/>
                    </a:ln>
                    <a:effectLst/>
                  </p:spPr>
                </p:cxnSp>
                <p:grpSp>
                  <p:nvGrpSpPr>
                    <p:cNvPr id="206" name="Group 205"/>
                    <p:cNvGrpSpPr/>
                    <p:nvPr/>
                  </p:nvGrpSpPr>
                  <p:grpSpPr>
                    <a:xfrm>
                      <a:off x="6188158" y="2096356"/>
                      <a:ext cx="1120588" cy="459844"/>
                      <a:chOff x="6116441" y="3003108"/>
                      <a:chExt cx="1120588" cy="459844"/>
                    </a:xfrm>
                  </p:grpSpPr>
                  <p:sp>
                    <p:nvSpPr>
                      <p:cNvPr id="216" name="Rounded Rectangle 215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217" name="TextBox 216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</a:t>
                        </a:r>
                        <a:endPara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endParaRPr>
                      </a:p>
                    </p:txBody>
                  </p:sp>
                </p:grpSp>
                <p:grpSp>
                  <p:nvGrpSpPr>
                    <p:cNvPr id="207" name="Group 206"/>
                    <p:cNvGrpSpPr/>
                    <p:nvPr/>
                  </p:nvGrpSpPr>
                  <p:grpSpPr>
                    <a:xfrm>
                      <a:off x="6188157" y="3108282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214" name="Rounded Rectangle 213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215" name="TextBox 214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</a:t>
                        </a:r>
                      </a:p>
                    </p:txBody>
                  </p:sp>
                </p:grpSp>
                <p:grpSp>
                  <p:nvGrpSpPr>
                    <p:cNvPr id="208" name="Group 207"/>
                    <p:cNvGrpSpPr/>
                    <p:nvPr/>
                  </p:nvGrpSpPr>
                  <p:grpSpPr>
                    <a:xfrm>
                      <a:off x="7891451" y="3108282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212" name="Rounded Rectangle 211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213" name="TextBox 212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 </a:t>
                        </a:r>
                      </a:p>
                    </p:txBody>
                  </p:sp>
                </p:grpSp>
                <p:grpSp>
                  <p:nvGrpSpPr>
                    <p:cNvPr id="209" name="Group 208"/>
                    <p:cNvGrpSpPr/>
                    <p:nvPr/>
                  </p:nvGrpSpPr>
                  <p:grpSpPr>
                    <a:xfrm>
                      <a:off x="7891451" y="2096355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210" name="Rounded Rectangle 209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211" name="TextBox 210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 </a:t>
                        </a:r>
                      </a:p>
                    </p:txBody>
                  </p:sp>
                </p:grpSp>
              </p:grpSp>
              <p:cxnSp>
                <p:nvCxnSpPr>
                  <p:cNvPr id="200" name="Straight Connector 199"/>
                  <p:cNvCxnSpPr/>
                  <p:nvPr/>
                </p:nvCxnSpPr>
                <p:spPr>
                  <a:xfrm flipV="1">
                    <a:off x="6302189" y="4294273"/>
                    <a:ext cx="582705" cy="1"/>
                  </a:xfrm>
                  <a:prstGeom prst="line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201" name="Straight Connector 200"/>
                  <p:cNvCxnSpPr/>
                  <p:nvPr/>
                </p:nvCxnSpPr>
                <p:spPr>
                  <a:xfrm flipH="1">
                    <a:off x="7449670" y="3493008"/>
                    <a:ext cx="1" cy="560099"/>
                  </a:xfrm>
                  <a:prstGeom prst="line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202" name="Straight Arrow Connector 201"/>
                  <p:cNvCxnSpPr/>
                  <p:nvPr/>
                </p:nvCxnSpPr>
                <p:spPr>
                  <a:xfrm flipV="1">
                    <a:off x="6302188" y="3493008"/>
                    <a:ext cx="582706" cy="563871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203" name="Straight Arrow Connector 202"/>
                  <p:cNvCxnSpPr/>
                  <p:nvPr/>
                </p:nvCxnSpPr>
                <p:spPr>
                  <a:xfrm flipH="1" flipV="1">
                    <a:off x="6302188" y="3497581"/>
                    <a:ext cx="593628" cy="555526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145" name="Group 144"/>
                <p:cNvGrpSpPr/>
                <p:nvPr/>
              </p:nvGrpSpPr>
              <p:grpSpPr>
                <a:xfrm>
                  <a:off x="8819072" y="3044952"/>
                  <a:ext cx="2823882" cy="1471772"/>
                  <a:chOff x="5181600" y="3044151"/>
                  <a:chExt cx="2823882" cy="1471772"/>
                </a:xfrm>
              </p:grpSpPr>
              <p:grpSp>
                <p:nvGrpSpPr>
                  <p:cNvPr id="180" name="Group 179"/>
                  <p:cNvGrpSpPr/>
                  <p:nvPr/>
                </p:nvGrpSpPr>
                <p:grpSpPr>
                  <a:xfrm>
                    <a:off x="5181600" y="3044151"/>
                    <a:ext cx="2823882" cy="1471772"/>
                    <a:chOff x="6188157" y="2096355"/>
                    <a:chExt cx="2823882" cy="1471772"/>
                  </a:xfrm>
                </p:grpSpPr>
                <p:cxnSp>
                  <p:nvCxnSpPr>
                    <p:cNvPr id="185" name="Straight Connector 184"/>
                    <p:cNvCxnSpPr>
                      <a:stCxn id="197" idx="2"/>
                      <a:endCxn id="195" idx="0"/>
                    </p:cNvCxnSpPr>
                    <p:nvPr/>
                  </p:nvCxnSpPr>
                  <p:spPr>
                    <a:xfrm flipH="1">
                      <a:off x="6748451" y="2548183"/>
                      <a:ext cx="1" cy="560099"/>
                    </a:xfrm>
                    <a:prstGeom prst="line">
                      <a:avLst/>
                    </a:prstGeom>
                    <a:noFill/>
                    <a:ln w="41275" cap="flat" cmpd="sng" algn="ctr">
                      <a:solidFill>
                        <a:srgbClr val="92D050"/>
                      </a:solidFill>
                      <a:prstDash val="solid"/>
                      <a:miter lim="800000"/>
                      <a:headEnd type="triangle"/>
                      <a:tailEnd type="triangle"/>
                    </a:ln>
                    <a:effectLst/>
                  </p:spPr>
                </p:cxnSp>
                <p:cxnSp>
                  <p:nvCxnSpPr>
                    <p:cNvPr id="186" name="Straight Connector 185"/>
                    <p:cNvCxnSpPr>
                      <a:stCxn id="197" idx="3"/>
                      <a:endCxn id="191" idx="1"/>
                    </p:cNvCxnSpPr>
                    <p:nvPr/>
                  </p:nvCxnSpPr>
                  <p:spPr>
                    <a:xfrm flipV="1">
                      <a:off x="7308746" y="2322269"/>
                      <a:ext cx="582705" cy="1"/>
                    </a:xfrm>
                    <a:prstGeom prst="line">
                      <a:avLst/>
                    </a:prstGeom>
                    <a:noFill/>
                    <a:ln w="41275" cap="flat" cmpd="sng" algn="ctr">
                      <a:solidFill>
                        <a:srgbClr val="92D050"/>
                      </a:solidFill>
                      <a:prstDash val="solid"/>
                      <a:miter lim="800000"/>
                      <a:headEnd type="triangle"/>
                      <a:tailEnd type="triangle"/>
                    </a:ln>
                    <a:effectLst/>
                  </p:spPr>
                </p:cxnSp>
                <p:grpSp>
                  <p:nvGrpSpPr>
                    <p:cNvPr id="187" name="Group 186"/>
                    <p:cNvGrpSpPr/>
                    <p:nvPr/>
                  </p:nvGrpSpPr>
                  <p:grpSpPr>
                    <a:xfrm>
                      <a:off x="6188158" y="2096356"/>
                      <a:ext cx="1120588" cy="459844"/>
                      <a:chOff x="6116441" y="3003108"/>
                      <a:chExt cx="1120588" cy="459844"/>
                    </a:xfrm>
                  </p:grpSpPr>
                  <p:sp>
                    <p:nvSpPr>
                      <p:cNvPr id="197" name="Rounded Rectangle 196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98" name="TextBox 197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</a:t>
                        </a:r>
                      </a:p>
                    </p:txBody>
                  </p:sp>
                </p:grpSp>
                <p:grpSp>
                  <p:nvGrpSpPr>
                    <p:cNvPr id="188" name="Group 187"/>
                    <p:cNvGrpSpPr/>
                    <p:nvPr/>
                  </p:nvGrpSpPr>
                  <p:grpSpPr>
                    <a:xfrm>
                      <a:off x="6188157" y="3108282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195" name="Rounded Rectangle 194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96" name="TextBox 195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 </a:t>
                        </a:r>
                      </a:p>
                    </p:txBody>
                  </p:sp>
                </p:grpSp>
                <p:grpSp>
                  <p:nvGrpSpPr>
                    <p:cNvPr id="189" name="Group 188"/>
                    <p:cNvGrpSpPr/>
                    <p:nvPr/>
                  </p:nvGrpSpPr>
                  <p:grpSpPr>
                    <a:xfrm>
                      <a:off x="7891451" y="3108282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193" name="Rounded Rectangle 192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94" name="TextBox 193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 </a:t>
                        </a:r>
                      </a:p>
                    </p:txBody>
                  </p:sp>
                </p:grpSp>
                <p:grpSp>
                  <p:nvGrpSpPr>
                    <p:cNvPr id="190" name="Group 189"/>
                    <p:cNvGrpSpPr/>
                    <p:nvPr/>
                  </p:nvGrpSpPr>
                  <p:grpSpPr>
                    <a:xfrm>
                      <a:off x="7891451" y="2096355"/>
                      <a:ext cx="1120588" cy="459845"/>
                      <a:chOff x="6116441" y="3003108"/>
                      <a:chExt cx="1120588" cy="459845"/>
                    </a:xfrm>
                  </p:grpSpPr>
                  <p:sp>
                    <p:nvSpPr>
                      <p:cNvPr id="191" name="Rounded Rectangle 190"/>
                      <p:cNvSpPr/>
                      <p:nvPr/>
                    </p:nvSpPr>
                    <p:spPr>
                      <a:xfrm>
                        <a:off x="6116441" y="3003108"/>
                        <a:ext cx="1120588" cy="451827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92" name="TextBox 191"/>
                      <p:cNvSpPr txBox="1"/>
                      <p:nvPr/>
                    </p:nvSpPr>
                    <p:spPr>
                      <a:xfrm>
                        <a:off x="6188157" y="3044355"/>
                        <a:ext cx="977153" cy="418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</a:rPr>
                          <a:t>P100 </a:t>
                        </a:r>
                      </a:p>
                    </p:txBody>
                  </p:sp>
                </p:grpSp>
              </p:grpSp>
              <p:cxnSp>
                <p:nvCxnSpPr>
                  <p:cNvPr id="181" name="Straight Connector 180"/>
                  <p:cNvCxnSpPr/>
                  <p:nvPr/>
                </p:nvCxnSpPr>
                <p:spPr>
                  <a:xfrm flipV="1">
                    <a:off x="6302189" y="4294273"/>
                    <a:ext cx="582705" cy="1"/>
                  </a:xfrm>
                  <a:prstGeom prst="line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82" name="Straight Connector 181"/>
                  <p:cNvCxnSpPr/>
                  <p:nvPr/>
                </p:nvCxnSpPr>
                <p:spPr>
                  <a:xfrm flipH="1">
                    <a:off x="7449670" y="3493008"/>
                    <a:ext cx="1" cy="560099"/>
                  </a:xfrm>
                  <a:prstGeom prst="line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83" name="Straight Arrow Connector 182"/>
                  <p:cNvCxnSpPr/>
                  <p:nvPr/>
                </p:nvCxnSpPr>
                <p:spPr>
                  <a:xfrm flipV="1">
                    <a:off x="6302188" y="3493008"/>
                    <a:ext cx="582706" cy="563871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84" name="Straight Arrow Connector 183"/>
                  <p:cNvCxnSpPr/>
                  <p:nvPr/>
                </p:nvCxnSpPr>
                <p:spPr>
                  <a:xfrm flipH="1" flipV="1">
                    <a:off x="6302188" y="3497581"/>
                    <a:ext cx="593628" cy="555526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rgbClr val="92D05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5181601" y="1708741"/>
                  <a:ext cx="2823881" cy="2573251"/>
                  <a:chOff x="5181601" y="1708741"/>
                  <a:chExt cx="2823881" cy="2573251"/>
                </a:xfrm>
              </p:grpSpPr>
              <p:grpSp>
                <p:nvGrpSpPr>
                  <p:cNvPr id="170" name="Group 169"/>
                  <p:cNvGrpSpPr/>
                  <p:nvPr/>
                </p:nvGrpSpPr>
                <p:grpSpPr>
                  <a:xfrm>
                    <a:off x="5393099" y="1708741"/>
                    <a:ext cx="1148043" cy="658184"/>
                    <a:chOff x="8005481" y="1219200"/>
                    <a:chExt cx="1148043" cy="658184"/>
                  </a:xfrm>
                </p:grpSpPr>
                <p:sp>
                  <p:nvSpPr>
                    <p:cNvPr id="178" name="Plaque 177"/>
                    <p:cNvSpPr/>
                    <p:nvPr/>
                  </p:nvSpPr>
                  <p:spPr>
                    <a:xfrm>
                      <a:off x="8005481" y="1219200"/>
                      <a:ext cx="1148043" cy="658184"/>
                    </a:xfrm>
                    <a:prstGeom prst="plaqu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9" name="TextBox 178"/>
                    <p:cNvSpPr txBox="1"/>
                    <p:nvPr/>
                  </p:nvSpPr>
                  <p:spPr>
                    <a:xfrm>
                      <a:off x="8117538" y="1231053"/>
                      <a:ext cx="92392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PCIe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 Switch</a:t>
                      </a:r>
                    </a:p>
                  </p:txBody>
                </p:sp>
              </p:grpSp>
              <p:grpSp>
                <p:nvGrpSpPr>
                  <p:cNvPr id="171" name="Group 170"/>
                  <p:cNvGrpSpPr/>
                  <p:nvPr/>
                </p:nvGrpSpPr>
                <p:grpSpPr>
                  <a:xfrm>
                    <a:off x="6844551" y="1709481"/>
                    <a:ext cx="1148043" cy="658184"/>
                    <a:chOff x="8005481" y="1161030"/>
                    <a:chExt cx="1148043" cy="658184"/>
                  </a:xfrm>
                </p:grpSpPr>
                <p:sp>
                  <p:nvSpPr>
                    <p:cNvPr id="176" name="Plaque 175"/>
                    <p:cNvSpPr/>
                    <p:nvPr/>
                  </p:nvSpPr>
                  <p:spPr>
                    <a:xfrm>
                      <a:off x="8005481" y="1161030"/>
                      <a:ext cx="1148043" cy="658184"/>
                    </a:xfrm>
                    <a:prstGeom prst="plaqu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7" name="TextBox 176"/>
                    <p:cNvSpPr txBox="1"/>
                    <p:nvPr/>
                  </p:nvSpPr>
                  <p:spPr>
                    <a:xfrm>
                      <a:off x="8117538" y="1170255"/>
                      <a:ext cx="92392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PCIe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 Switch</a:t>
                      </a:r>
                    </a:p>
                  </p:txBody>
                </p:sp>
              </p:grpSp>
              <p:cxnSp>
                <p:nvCxnSpPr>
                  <p:cNvPr id="172" name="Elbow Connector 171"/>
                  <p:cNvCxnSpPr>
                    <a:stCxn id="178" idx="1"/>
                    <a:endCxn id="214" idx="1"/>
                  </p:cNvCxnSpPr>
                  <p:nvPr/>
                </p:nvCxnSpPr>
                <p:spPr>
                  <a:xfrm rot="10800000" flipV="1">
                    <a:off x="5181601" y="2037832"/>
                    <a:ext cx="211499" cy="2244159"/>
                  </a:xfrm>
                  <a:prstGeom prst="bentConnector3">
                    <a:avLst>
                      <a:gd name="adj1" fmla="val 271136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73" name="Elbow Connector 172"/>
                  <p:cNvCxnSpPr>
                    <a:stCxn id="176" idx="3"/>
                    <a:endCxn id="212" idx="3"/>
                  </p:cNvCxnSpPr>
                  <p:nvPr/>
                </p:nvCxnSpPr>
                <p:spPr>
                  <a:xfrm>
                    <a:off x="7992594" y="2038573"/>
                    <a:ext cx="12888" cy="2243419"/>
                  </a:xfrm>
                  <a:prstGeom prst="bentConnector3">
                    <a:avLst>
                      <a:gd name="adj1" fmla="val 2834520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74" name="Elbow Connector 173"/>
                  <p:cNvCxnSpPr>
                    <a:stCxn id="216" idx="1"/>
                  </p:cNvCxnSpPr>
                  <p:nvPr/>
                </p:nvCxnSpPr>
                <p:spPr>
                  <a:xfrm rot="10800000" flipH="1">
                    <a:off x="5181601" y="2367666"/>
                    <a:ext cx="392760" cy="902401"/>
                  </a:xfrm>
                  <a:prstGeom prst="bentConnector4">
                    <a:avLst>
                      <a:gd name="adj1" fmla="val -58203"/>
                      <a:gd name="adj2" fmla="val 62517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75" name="Elbow Connector 174"/>
                  <p:cNvCxnSpPr>
                    <a:stCxn id="210" idx="3"/>
                  </p:cNvCxnSpPr>
                  <p:nvPr/>
                </p:nvCxnSpPr>
                <p:spPr>
                  <a:xfrm flipH="1" flipV="1">
                    <a:off x="7830944" y="2367727"/>
                    <a:ext cx="174538" cy="902338"/>
                  </a:xfrm>
                  <a:prstGeom prst="bentConnector4">
                    <a:avLst>
                      <a:gd name="adj1" fmla="val -130974"/>
                      <a:gd name="adj2" fmla="val 62518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147" name="Group 146"/>
                <p:cNvGrpSpPr/>
                <p:nvPr/>
              </p:nvGrpSpPr>
              <p:grpSpPr>
                <a:xfrm>
                  <a:off x="8819073" y="1709928"/>
                  <a:ext cx="2823881" cy="2573251"/>
                  <a:chOff x="5181601" y="1708741"/>
                  <a:chExt cx="2823881" cy="2573251"/>
                </a:xfrm>
              </p:grpSpPr>
              <p:grpSp>
                <p:nvGrpSpPr>
                  <p:cNvPr id="160" name="Group 159"/>
                  <p:cNvGrpSpPr/>
                  <p:nvPr/>
                </p:nvGrpSpPr>
                <p:grpSpPr>
                  <a:xfrm>
                    <a:off x="5393099" y="1708741"/>
                    <a:ext cx="1148043" cy="658184"/>
                    <a:chOff x="8005481" y="1219200"/>
                    <a:chExt cx="1148043" cy="658184"/>
                  </a:xfrm>
                </p:grpSpPr>
                <p:sp>
                  <p:nvSpPr>
                    <p:cNvPr id="168" name="Plaque 167"/>
                    <p:cNvSpPr/>
                    <p:nvPr/>
                  </p:nvSpPr>
                  <p:spPr>
                    <a:xfrm>
                      <a:off x="8005481" y="1219200"/>
                      <a:ext cx="1148043" cy="658184"/>
                    </a:xfrm>
                    <a:prstGeom prst="plaqu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9" name="TextBox 168"/>
                    <p:cNvSpPr txBox="1"/>
                    <p:nvPr/>
                  </p:nvSpPr>
                  <p:spPr>
                    <a:xfrm>
                      <a:off x="8117538" y="1231053"/>
                      <a:ext cx="92392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PCIe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 Switch</a:t>
                      </a:r>
                    </a:p>
                  </p:txBody>
                </p:sp>
              </p:grpSp>
              <p:grpSp>
                <p:nvGrpSpPr>
                  <p:cNvPr id="161" name="Group 160"/>
                  <p:cNvGrpSpPr/>
                  <p:nvPr/>
                </p:nvGrpSpPr>
                <p:grpSpPr>
                  <a:xfrm>
                    <a:off x="6844551" y="1709481"/>
                    <a:ext cx="1148043" cy="658184"/>
                    <a:chOff x="8005481" y="1161030"/>
                    <a:chExt cx="1148043" cy="658184"/>
                  </a:xfrm>
                </p:grpSpPr>
                <p:sp>
                  <p:nvSpPr>
                    <p:cNvPr id="166" name="Plaque 165"/>
                    <p:cNvSpPr/>
                    <p:nvPr/>
                  </p:nvSpPr>
                  <p:spPr>
                    <a:xfrm>
                      <a:off x="8005481" y="1161030"/>
                      <a:ext cx="1148043" cy="658184"/>
                    </a:xfrm>
                    <a:prstGeom prst="plaqu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7" name="TextBox 166"/>
                    <p:cNvSpPr txBox="1"/>
                    <p:nvPr/>
                  </p:nvSpPr>
                  <p:spPr>
                    <a:xfrm>
                      <a:off x="8117538" y="1169068"/>
                      <a:ext cx="92392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PCIe</a:t>
                      </a:r>
                      <a:r>
                        <a:rPr kumimoji="0" lang="en-US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 Switch</a:t>
                      </a:r>
                    </a:p>
                  </p:txBody>
                </p:sp>
              </p:grpSp>
              <p:cxnSp>
                <p:nvCxnSpPr>
                  <p:cNvPr id="162" name="Elbow Connector 161"/>
                  <p:cNvCxnSpPr>
                    <a:stCxn id="168" idx="1"/>
                  </p:cNvCxnSpPr>
                  <p:nvPr/>
                </p:nvCxnSpPr>
                <p:spPr>
                  <a:xfrm rot="10800000" flipV="1">
                    <a:off x="5181601" y="2037832"/>
                    <a:ext cx="211499" cy="2244159"/>
                  </a:xfrm>
                  <a:prstGeom prst="bentConnector3">
                    <a:avLst>
                      <a:gd name="adj1" fmla="val 271136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3" name="Elbow Connector 162"/>
                  <p:cNvCxnSpPr>
                    <a:stCxn id="166" idx="3"/>
                  </p:cNvCxnSpPr>
                  <p:nvPr/>
                </p:nvCxnSpPr>
                <p:spPr>
                  <a:xfrm>
                    <a:off x="7992594" y="2038573"/>
                    <a:ext cx="12888" cy="2243419"/>
                  </a:xfrm>
                  <a:prstGeom prst="bentConnector3">
                    <a:avLst>
                      <a:gd name="adj1" fmla="val 2834520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4" name="Elbow Connector 163"/>
                  <p:cNvCxnSpPr/>
                  <p:nvPr/>
                </p:nvCxnSpPr>
                <p:spPr>
                  <a:xfrm rot="10800000" flipH="1">
                    <a:off x="5181601" y="2367666"/>
                    <a:ext cx="392760" cy="902401"/>
                  </a:xfrm>
                  <a:prstGeom prst="bentConnector4">
                    <a:avLst>
                      <a:gd name="adj1" fmla="val -58203"/>
                      <a:gd name="adj2" fmla="val 62517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5" name="Elbow Connector 164"/>
                  <p:cNvCxnSpPr/>
                  <p:nvPr/>
                </p:nvCxnSpPr>
                <p:spPr>
                  <a:xfrm flipH="1" flipV="1">
                    <a:off x="7830944" y="2367727"/>
                    <a:ext cx="174538" cy="902338"/>
                  </a:xfrm>
                  <a:prstGeom prst="bentConnector4">
                    <a:avLst>
                      <a:gd name="adj1" fmla="val -130974"/>
                      <a:gd name="adj2" fmla="val 62518"/>
                    </a:avLst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148" name="Group 147"/>
                <p:cNvGrpSpPr/>
                <p:nvPr/>
              </p:nvGrpSpPr>
              <p:grpSpPr>
                <a:xfrm>
                  <a:off x="6059574" y="637586"/>
                  <a:ext cx="1174944" cy="1022598"/>
                  <a:chOff x="6059574" y="637586"/>
                  <a:chExt cx="1174944" cy="1022598"/>
                </a:xfrm>
              </p:grpSpPr>
              <p:grpSp>
                <p:nvGrpSpPr>
                  <p:cNvPr id="155" name="Group 154"/>
                  <p:cNvGrpSpPr/>
                  <p:nvPr/>
                </p:nvGrpSpPr>
                <p:grpSpPr>
                  <a:xfrm>
                    <a:off x="6059574" y="637586"/>
                    <a:ext cx="1174944" cy="562523"/>
                    <a:chOff x="6019800" y="1514475"/>
                    <a:chExt cx="1174944" cy="562523"/>
                  </a:xfrm>
                </p:grpSpPr>
                <p:sp>
                  <p:nvSpPr>
                    <p:cNvPr id="158" name="Round Same Side Corner Rectangle 157"/>
                    <p:cNvSpPr/>
                    <p:nvPr/>
                  </p:nvSpPr>
                  <p:spPr>
                    <a:xfrm>
                      <a:off x="6019800" y="1514475"/>
                      <a:ext cx="1147482" cy="562523"/>
                    </a:xfrm>
                    <a:prstGeom prst="round2SameRect">
                      <a:avLst/>
                    </a:prstGeom>
                    <a:solidFill>
                      <a:srgbClr val="5B9BD5"/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9" name="TextBox 158"/>
                    <p:cNvSpPr txBox="1"/>
                    <p:nvPr/>
                  </p:nvSpPr>
                  <p:spPr>
                    <a:xfrm>
                      <a:off x="6019800" y="1564903"/>
                      <a:ext cx="117494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CPU  </a:t>
                      </a:r>
                      <a:endParaRPr kumimoji="0" lang="en-US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</a:endParaRPr>
                    </a:p>
                  </p:txBody>
                </p:sp>
              </p:grpSp>
              <p:cxnSp>
                <p:nvCxnSpPr>
                  <p:cNvPr id="156" name="Straight Arrow Connector 155"/>
                  <p:cNvCxnSpPr/>
                  <p:nvPr/>
                </p:nvCxnSpPr>
                <p:spPr>
                  <a:xfrm flipV="1">
                    <a:off x="6286479" y="1213740"/>
                    <a:ext cx="0" cy="446444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57" name="Straight Arrow Connector 156"/>
                  <p:cNvCxnSpPr/>
                  <p:nvPr/>
                </p:nvCxnSpPr>
                <p:spPr>
                  <a:xfrm flipV="1">
                    <a:off x="7062777" y="1213740"/>
                    <a:ext cx="0" cy="446444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149" name="Group 148"/>
                <p:cNvGrpSpPr/>
                <p:nvPr/>
              </p:nvGrpSpPr>
              <p:grpSpPr>
                <a:xfrm>
                  <a:off x="9662733" y="640874"/>
                  <a:ext cx="1209258" cy="1022598"/>
                  <a:chOff x="6059574" y="637586"/>
                  <a:chExt cx="1209258" cy="1022598"/>
                </a:xfrm>
              </p:grpSpPr>
              <p:grpSp>
                <p:nvGrpSpPr>
                  <p:cNvPr id="150" name="Group 149"/>
                  <p:cNvGrpSpPr/>
                  <p:nvPr/>
                </p:nvGrpSpPr>
                <p:grpSpPr>
                  <a:xfrm>
                    <a:off x="6059574" y="637586"/>
                    <a:ext cx="1209258" cy="562523"/>
                    <a:chOff x="6019800" y="1514475"/>
                    <a:chExt cx="1209258" cy="562523"/>
                  </a:xfrm>
                </p:grpSpPr>
                <p:sp>
                  <p:nvSpPr>
                    <p:cNvPr id="153" name="Round Same Side Corner Rectangle 152"/>
                    <p:cNvSpPr/>
                    <p:nvPr/>
                  </p:nvSpPr>
                  <p:spPr>
                    <a:xfrm>
                      <a:off x="6019800" y="1514475"/>
                      <a:ext cx="1147482" cy="562523"/>
                    </a:xfrm>
                    <a:prstGeom prst="round2SameRect">
                      <a:avLst/>
                    </a:prstGeom>
                    <a:solidFill>
                      <a:srgbClr val="5B9BD5"/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4" name="TextBox 153"/>
                    <p:cNvSpPr txBox="1"/>
                    <p:nvPr/>
                  </p:nvSpPr>
                  <p:spPr>
                    <a:xfrm>
                      <a:off x="6019800" y="1559035"/>
                      <a:ext cx="120925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</a:rPr>
                        <a:t>CPU </a:t>
                      </a:r>
                    </a:p>
                  </p:txBody>
                </p:sp>
              </p:grpSp>
              <p:cxnSp>
                <p:nvCxnSpPr>
                  <p:cNvPr id="151" name="Straight Arrow Connector 150"/>
                  <p:cNvCxnSpPr/>
                  <p:nvPr/>
                </p:nvCxnSpPr>
                <p:spPr>
                  <a:xfrm flipV="1">
                    <a:off x="6286479" y="1213740"/>
                    <a:ext cx="0" cy="446444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52" name="Straight Arrow Connector 151"/>
                  <p:cNvCxnSpPr/>
                  <p:nvPr/>
                </p:nvCxnSpPr>
                <p:spPr>
                  <a:xfrm flipV="1">
                    <a:off x="7062777" y="1213740"/>
                    <a:ext cx="0" cy="446444"/>
                  </a:xfrm>
                  <a:prstGeom prst="straightConnector1">
                    <a:avLst/>
                  </a:prstGeom>
                  <a:noFill/>
                  <a:ln w="41275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headEnd type="triangle"/>
                    <a:tailEnd type="triangle"/>
                  </a:ln>
                  <a:effectLst/>
                </p:spPr>
              </p:cxnSp>
            </p:grpSp>
          </p:grpSp>
          <p:cxnSp>
            <p:nvCxnSpPr>
              <p:cNvPr id="143" name="Straight Arrow Connector 142"/>
              <p:cNvCxnSpPr>
                <a:stCxn id="158" idx="0"/>
                <a:endCxn id="153" idx="2"/>
              </p:cNvCxnSpPr>
              <p:nvPr/>
            </p:nvCxnSpPr>
            <p:spPr>
              <a:xfrm>
                <a:off x="7379371" y="1358126"/>
                <a:ext cx="2455677" cy="3288"/>
              </a:xfrm>
              <a:prstGeom prst="straightConnector1">
                <a:avLst/>
              </a:prstGeom>
              <a:noFill/>
              <a:ln w="41275" cap="flat" cmpd="sng" algn="ctr">
                <a:solidFill>
                  <a:srgbClr val="ED7D31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</p:grpSp>
      </p:grpSp>
      <p:grpSp>
        <p:nvGrpSpPr>
          <p:cNvPr id="4" name="Group 3"/>
          <p:cNvGrpSpPr/>
          <p:nvPr/>
        </p:nvGrpSpPr>
        <p:grpSpPr>
          <a:xfrm>
            <a:off x="3148782" y="5103512"/>
            <a:ext cx="4024560" cy="1647557"/>
            <a:chOff x="2619942" y="5410498"/>
            <a:chExt cx="4024560" cy="1647557"/>
          </a:xfrm>
        </p:grpSpPr>
        <p:sp>
          <p:nvSpPr>
            <p:cNvPr id="4097" name="Rectangle 4096"/>
            <p:cNvSpPr/>
            <p:nvPr/>
          </p:nvSpPr>
          <p:spPr>
            <a:xfrm>
              <a:off x="2619942" y="5410498"/>
              <a:ext cx="4024560" cy="164755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3" name="Group 762"/>
            <p:cNvGrpSpPr/>
            <p:nvPr/>
          </p:nvGrpSpPr>
          <p:grpSpPr>
            <a:xfrm>
              <a:off x="2699466" y="5872165"/>
              <a:ext cx="3537443" cy="400110"/>
              <a:chOff x="-513085" y="5648255"/>
              <a:chExt cx="3537443" cy="400110"/>
            </a:xfrm>
          </p:grpSpPr>
          <p:cxnSp>
            <p:nvCxnSpPr>
              <p:cNvPr id="767" name="Straight Arrow Connector 766"/>
              <p:cNvCxnSpPr/>
              <p:nvPr/>
            </p:nvCxnSpPr>
            <p:spPr>
              <a:xfrm>
                <a:off x="2236897" y="5903436"/>
                <a:ext cx="787461" cy="0"/>
              </a:xfrm>
              <a:prstGeom prst="straightConnector1">
                <a:avLst/>
              </a:prstGeom>
              <a:noFill/>
              <a:ln w="41275" cap="flat" cmpd="sng" algn="ctr">
                <a:solidFill>
                  <a:sysClr val="windowText" lastClr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768" name="TextBox 767"/>
              <p:cNvSpPr txBox="1"/>
              <p:nvPr/>
            </p:nvSpPr>
            <p:spPr>
              <a:xfrm>
                <a:off x="-513085" y="5648255"/>
                <a:ext cx="285980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PCIe</a:t>
                </a:r>
                <a:r>
                  <a:rPr kumimoji="0" lang="en-US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x16 3.0 (16 GB/s)</a:t>
                </a:r>
              </a:p>
            </p:txBody>
          </p:sp>
        </p:grpSp>
        <p:sp>
          <p:nvSpPr>
            <p:cNvPr id="4096" name="TextBox 4095"/>
            <p:cNvSpPr txBox="1"/>
            <p:nvPr/>
          </p:nvSpPr>
          <p:spPr>
            <a:xfrm>
              <a:off x="2731707" y="5410499"/>
              <a:ext cx="35052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Calibri" panose="020F0502020204030204" pitchFamily="34" charset="0"/>
                </a:rPr>
                <a:t>Unidirectional Bandwidth</a:t>
              </a:r>
              <a:endParaRPr lang="en-US" sz="24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>
              <a:off x="5449448" y="6840420"/>
              <a:ext cx="787461" cy="0"/>
            </a:xfrm>
            <a:prstGeom prst="straightConnector1">
              <a:avLst/>
            </a:prstGeom>
            <a:ln w="41275">
              <a:solidFill>
                <a:srgbClr val="92D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TextBox 218"/>
            <p:cNvSpPr txBox="1"/>
            <p:nvPr/>
          </p:nvSpPr>
          <p:spPr>
            <a:xfrm>
              <a:off x="2681002" y="6657945"/>
              <a:ext cx="28598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>
                  <a:latin typeface="Calibri" panose="020F0502020204030204" pitchFamily="34" charset="0"/>
                </a:rPr>
                <a:t>NVLink</a:t>
              </a:r>
              <a:r>
                <a:rPr lang="en-US" sz="2000" b="1" dirty="0" smtClean="0">
                  <a:latin typeface="Calibri" panose="020F0502020204030204" pitchFamily="34" charset="0"/>
                </a:rPr>
                <a:t> (20 GB/s)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2699466" y="6272275"/>
              <a:ext cx="28598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QPI </a:t>
              </a:r>
              <a:r>
                <a:rPr kumimoji="0" lang="en-US" sz="20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(</a:t>
              </a:r>
              <a:r>
                <a:rPr lang="en-US" sz="2000" b="1" kern="0" noProof="0" dirty="0" smtClean="0">
                  <a:solidFill>
                    <a:prstClr val="black"/>
                  </a:solidFill>
                  <a:latin typeface="Calibri" panose="020F0502020204030204"/>
                </a:rPr>
                <a:t>19.2</a:t>
              </a:r>
              <a:r>
                <a:rPr kumimoji="0" lang="en-US" sz="20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GB/s)</a:t>
              </a:r>
              <a:endPara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cxnSp>
          <p:nvCxnSpPr>
            <p:cNvPr id="221" name="Straight Arrow Connector 220"/>
            <p:cNvCxnSpPr/>
            <p:nvPr/>
          </p:nvCxnSpPr>
          <p:spPr>
            <a:xfrm>
              <a:off x="5449447" y="6448857"/>
              <a:ext cx="787461" cy="0"/>
            </a:xfrm>
            <a:prstGeom prst="straightConnector1">
              <a:avLst/>
            </a:prstGeom>
            <a:noFill/>
            <a:ln w="41275" cap="flat" cmpd="sng" algn="ctr">
              <a:solidFill>
                <a:schemeClr val="accent6">
                  <a:lumMod val="75000"/>
                </a:schemeClr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</p:grpSp>
      <p:cxnSp>
        <p:nvCxnSpPr>
          <p:cNvPr id="223" name="Elbow Connector 222"/>
          <p:cNvCxnSpPr/>
          <p:nvPr/>
        </p:nvCxnSpPr>
        <p:spPr>
          <a:xfrm rot="16200000" flipH="1">
            <a:off x="5193104" y="2205021"/>
            <a:ext cx="802" cy="2008096"/>
          </a:xfrm>
          <a:prstGeom prst="bentConnector3">
            <a:avLst>
              <a:gd name="adj1" fmla="val -19619451"/>
            </a:avLst>
          </a:prstGeom>
          <a:ln w="41275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>
            <a:stCxn id="216" idx="0"/>
            <a:endCxn id="191" idx="0"/>
          </p:cNvCxnSpPr>
          <p:nvPr/>
        </p:nvCxnSpPr>
        <p:spPr>
          <a:xfrm rot="16200000" flipH="1">
            <a:off x="5173196" y="873328"/>
            <a:ext cx="706" cy="4712202"/>
          </a:xfrm>
          <a:prstGeom prst="bentConnector3">
            <a:avLst>
              <a:gd name="adj1" fmla="val -61661898"/>
            </a:avLst>
          </a:prstGeom>
          <a:ln w="41275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6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Experiment: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Datasets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44835"/>
              </p:ext>
            </p:extLst>
          </p:nvPr>
        </p:nvGraphicFramePr>
        <p:xfrm>
          <a:off x="9525" y="1219200"/>
          <a:ext cx="9058276" cy="4572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055"/>
                <a:gridCol w="874370"/>
                <a:gridCol w="1328485"/>
                <a:gridCol w="1328485"/>
                <a:gridCol w="2018302"/>
                <a:gridCol w="2145579"/>
              </a:tblGrid>
              <a:tr h="711408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Name</a:t>
                      </a:r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NNZ</a:t>
                      </a:r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Avg </a:t>
                      </a:r>
                      <a:r>
                        <a:rPr lang="en-US" sz="2200" dirty="0" err="1" smtClean="0">
                          <a:latin typeface="Calibri" panose="020F0502020204030204" pitchFamily="34" charset="0"/>
                        </a:rPr>
                        <a:t>Msg</a:t>
                      </a:r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 Size</a:t>
                      </a:r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Min/Max </a:t>
                      </a:r>
                      <a:r>
                        <a:rPr lang="en-US" sz="2200" dirty="0" err="1" smtClean="0">
                          <a:latin typeface="Calibri" panose="020F0502020204030204" pitchFamily="34" charset="0"/>
                        </a:rPr>
                        <a:t>Msg</a:t>
                      </a:r>
                      <a:r>
                        <a:rPr lang="en-US" sz="2200" dirty="0" smtClean="0">
                          <a:latin typeface="Calibri" panose="020F0502020204030204" pitchFamily="34" charset="0"/>
                        </a:rPr>
                        <a:t> Size</a:t>
                      </a:r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1408">
                <a:tc vMerge="1"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 vMerge="1"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 GPUs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8 GPUs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 GPUs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8 GPUs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>
                    <a:solidFill>
                      <a:schemeClr val="accent1"/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NELL-2</a:t>
                      </a: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77M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1.11MB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0.28MB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0.6MB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/ 1.9MB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0.1MB / 0.5MB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</a:tr>
              <a:tr h="6922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CELLAR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20M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12.1MB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3.02MB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2.3MB / 24.5MB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0.6MB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/ 6.3MB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</a:tr>
              <a:tr h="7093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DELICIOUS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140M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128.91MB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32.23MB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0.2MB / 496MB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0.006MB / 152MB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</a:tr>
              <a:tr h="536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FLICKR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112M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382.49MB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95.62MB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0.47MB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/ 859MB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0.02MB /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214MB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</a:tr>
              <a:tr h="536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NELL-1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143M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N/A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140.78MB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N/A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28MB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/ 354MB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11482" marR="111482" marT="55741" marB="5574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brolin\Desktop\IA3_2017\PDFs\Legend_DG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27" y="3276600"/>
            <a:ext cx="4422746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19792"/>
            <a:ext cx="749808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Results: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Cluster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7021088"/>
              </p:ext>
            </p:extLst>
          </p:nvPr>
        </p:nvGraphicFramePr>
        <p:xfrm>
          <a:off x="0" y="914400"/>
          <a:ext cx="4618008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127193"/>
              </p:ext>
            </p:extLst>
          </p:nvPr>
        </p:nvGraphicFramePr>
        <p:xfrm>
          <a:off x="4495800" y="914400"/>
          <a:ext cx="4612574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90600" y="3962400"/>
            <a:ext cx="8077200" cy="2128837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Cluster :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generally the fastest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slower than MPI approaches on small tensors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On large tensors, NCCL up to 2x faster than MPI and 1.5x faster than MPI-CUDA</a:t>
            </a:r>
          </a:p>
          <a:p>
            <a:pPr>
              <a:buClr>
                <a:schemeClr val="accent2"/>
              </a:buClr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4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brolin\Desktop\IA3_2017\PDFs\Legend_DG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27" y="3395663"/>
            <a:ext cx="4422746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19792"/>
            <a:ext cx="749808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.) Results: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DGX-1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264668"/>
              </p:ext>
            </p:extLst>
          </p:nvPr>
        </p:nvGraphicFramePr>
        <p:xfrm>
          <a:off x="14785" y="914400"/>
          <a:ext cx="460857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57020"/>
              </p:ext>
            </p:extLst>
          </p:nvPr>
        </p:nvGraphicFramePr>
        <p:xfrm>
          <a:off x="4535424" y="914400"/>
          <a:ext cx="460857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90600" y="3857626"/>
            <a:ext cx="8077200" cy="2362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DGX-1</a:t>
            </a:r>
            <a:r>
              <a:rPr lang="en-US" dirty="0" smtClean="0">
                <a:latin typeface="Calibri" pitchFamily="34" charset="0"/>
              </a:rPr>
              <a:t>: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MPI-CUDA 3.2x faster on average than MPI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5.3x faster on average than MPI and 1.65x faster than MPI-CUDA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up to 10.9x faster than MPI, leading to a </a:t>
            </a:r>
            <a:r>
              <a:rPr lang="en-US" sz="3000" b="1" dirty="0" smtClean="0">
                <a:latin typeface="Calibri" pitchFamily="34" charset="0"/>
              </a:rPr>
              <a:t>64% reduction in overall CP-ALS runtime</a:t>
            </a:r>
          </a:p>
        </p:txBody>
      </p:sp>
    </p:spTree>
    <p:extLst>
      <p:ext uri="{BB962C8B-B14F-4D97-AF65-F5344CB8AC3E}">
        <p14:creationId xmlns:p14="http://schemas.microsoft.com/office/powerpoint/2010/main" val="15999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4</a:t>
            </a:r>
            <a:r>
              <a:rPr lang="en-US" dirty="0" smtClean="0">
                <a:latin typeface="Calibri" panose="020F0502020204030204" pitchFamily="34" charset="0"/>
              </a:rPr>
              <a:t>.) Discussion: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Overall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In general, DGX-1 provides better overall performance when compared to cluster for all communication libraries</a:t>
            </a:r>
          </a:p>
          <a:p>
            <a:pPr lvl="1"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Exception: non-CUDA MPI is faster on cluster for large tensors when using 8 GPUs when compared to DGX-1</a:t>
            </a: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Considerations for CP-ALS on multi-GPU systems</a:t>
            </a:r>
          </a:p>
          <a:p>
            <a:pPr lvl="1"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Tensor </a:t>
            </a:r>
            <a:r>
              <a:rPr lang="en-US" dirty="0" smtClean="0">
                <a:latin typeface="Calibri" pitchFamily="34" charset="0"/>
              </a:rPr>
              <a:t>properties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GPU topology</a:t>
            </a: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Outline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0" name="Content Placeholder 59"/>
          <p:cNvSpPr>
            <a:spLocks noGrp="1"/>
          </p:cNvSpPr>
          <p:nvPr>
            <p:ph idx="1"/>
          </p:nvPr>
        </p:nvSpPr>
        <p:spPr>
          <a:xfrm>
            <a:off x="762000" y="1447800"/>
            <a:ext cx="7498080" cy="4876800"/>
          </a:xfrm>
        </p:spPr>
        <p:txBody>
          <a:bodyPr>
            <a:normAutofit/>
          </a:bodyPr>
          <a:lstStyle/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Background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Motivation &amp; Approach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Experiments &amp; Results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Discussion</a:t>
            </a:r>
          </a:p>
          <a:p>
            <a:pPr marL="59664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Conclusions &amp; Future </a:t>
            </a:r>
            <a:r>
              <a:rPr lang="en-US" dirty="0">
                <a:latin typeface="Calibri" pitchFamily="34" charset="0"/>
              </a:rPr>
              <a:t>W</a:t>
            </a:r>
            <a:r>
              <a:rPr lang="en-US" dirty="0" smtClean="0">
                <a:latin typeface="Calibri" pitchFamily="34" charset="0"/>
              </a:rPr>
              <a:t>ork</a:t>
            </a:r>
          </a:p>
          <a:p>
            <a:pPr lvl="2">
              <a:buNone/>
            </a:pP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1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4</a:t>
            </a:r>
            <a:r>
              <a:rPr lang="en-US" dirty="0" smtClean="0">
                <a:latin typeface="Calibri" panose="020F0502020204030204" pitchFamily="34" charset="0"/>
              </a:rPr>
              <a:t>.) Discussion: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Tensor Properties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6482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Size of factor matrices determined by length of the tensor’s modes and CPD rank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Higher </a:t>
            </a:r>
            <a:r>
              <a:rPr lang="en-US" dirty="0">
                <a:latin typeface="Calibri" pitchFamily="34" charset="0"/>
              </a:rPr>
              <a:t>rank CPD gives a more fine-grained factorization but results in larger factor </a:t>
            </a:r>
            <a:r>
              <a:rPr lang="en-US" dirty="0" smtClean="0">
                <a:latin typeface="Calibri" pitchFamily="34" charset="0"/>
              </a:rPr>
              <a:t>matrices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Larger factor matrices </a:t>
            </a:r>
            <a:r>
              <a:rPr lang="en-US" dirty="0" smtClean="0">
                <a:latin typeface="Calibri" pitchFamily="34" charset="0"/>
                <a:sym typeface="Wingdings" panose="05000000000000000000" pitchFamily="2" charset="2"/>
              </a:rPr>
              <a:t></a:t>
            </a:r>
            <a:r>
              <a:rPr lang="en-US" dirty="0" smtClean="0">
                <a:latin typeface="Calibri" pitchFamily="34" charset="0"/>
              </a:rPr>
              <a:t>larger message sizes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 performs increasingly better than MPI on tensors with large factor matrices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MPI: optimized for latency, small messages and scales out to thousands of compute nodes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NCCL: optimized for bandwidth, large messages and targets dense multi-GPU systems (i.e. DGX-1)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MPI-CUDA: approaches similar to NCCL, hence more comparable performance</a:t>
            </a:r>
          </a:p>
        </p:txBody>
      </p:sp>
    </p:spTree>
    <p:extLst>
      <p:ext uri="{BB962C8B-B14F-4D97-AF65-F5344CB8AC3E}">
        <p14:creationId xmlns:p14="http://schemas.microsoft.com/office/powerpoint/2010/main" val="173360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4</a:t>
            </a:r>
            <a:r>
              <a:rPr lang="en-US" dirty="0" smtClean="0">
                <a:latin typeface="Calibri" panose="020F0502020204030204" pitchFamily="34" charset="0"/>
              </a:rPr>
              <a:t>.) Discussion: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GPU Topology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sz="2800" dirty="0" smtClean="0">
                <a:latin typeface="Calibri" panose="020F0502020204030204" pitchFamily="34" charset="0"/>
              </a:rPr>
              <a:t>Single node/many GPUs vs. Many nodes/single GPU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DGX-1: dense multi-GPU system, optimized for collective communication (hybrid mesh, </a:t>
            </a:r>
            <a:r>
              <a:rPr lang="en-US" dirty="0" err="1" smtClean="0">
                <a:latin typeface="Calibri" panose="020F0502020204030204" pitchFamily="34" charset="0"/>
              </a:rPr>
              <a:t>NVLink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Cluster: single GPU per node, only path between any 2 GPUs is through </a:t>
            </a:r>
            <a:r>
              <a:rPr lang="en-US" dirty="0" err="1" smtClean="0">
                <a:latin typeface="Calibri" panose="020F0502020204030204" pitchFamily="34" charset="0"/>
              </a:rPr>
              <a:t>host+Infiniband</a:t>
            </a:r>
            <a:endParaRPr lang="en-US" dirty="0" smtClean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On the cluster, NCCL and MPI/MPI-CUDA use the same communication paths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NCCL only has advantage on large tensors due to bandwidth optimizations</a:t>
            </a:r>
          </a:p>
        </p:txBody>
      </p:sp>
    </p:spTree>
    <p:extLst>
      <p:ext uri="{BB962C8B-B14F-4D97-AF65-F5344CB8AC3E}">
        <p14:creationId xmlns:p14="http://schemas.microsoft.com/office/powerpoint/2010/main" val="7042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4</a:t>
            </a:r>
            <a:r>
              <a:rPr lang="en-US" dirty="0" smtClean="0">
                <a:latin typeface="Calibri" panose="020F0502020204030204" pitchFamily="34" charset="0"/>
              </a:rPr>
              <a:t>.) Discussion: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GPU Topology (cont.)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>
                <a:latin typeface="Calibri" panose="020F0502020204030204" pitchFamily="34" charset="0"/>
              </a:rPr>
              <a:t>On DGX-1, NCCL has advantage due to </a:t>
            </a:r>
            <a:r>
              <a:rPr lang="en-US" dirty="0" err="1">
                <a:latin typeface="Calibri" panose="020F0502020204030204" pitchFamily="34" charset="0"/>
              </a:rPr>
              <a:t>NVLink</a:t>
            </a:r>
            <a:r>
              <a:rPr lang="en-US" dirty="0">
                <a:latin typeface="Calibri" panose="020F0502020204030204" pitchFamily="34" charset="0"/>
              </a:rPr>
              <a:t> and its topology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MPI/MPI-CUDA </a:t>
            </a:r>
            <a:r>
              <a:rPr lang="en-US" dirty="0">
                <a:latin typeface="Calibri" panose="020F0502020204030204" pitchFamily="34" charset="0"/>
              </a:rPr>
              <a:t>must rely on </a:t>
            </a:r>
            <a:r>
              <a:rPr lang="en-US" dirty="0" err="1">
                <a:latin typeface="Calibri" panose="020F0502020204030204" pitchFamily="34" charset="0"/>
              </a:rPr>
              <a:t>PCIe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topology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Poor </a:t>
            </a:r>
            <a:r>
              <a:rPr lang="en-US" dirty="0">
                <a:latin typeface="Calibri" panose="020F0502020204030204" pitchFamily="34" charset="0"/>
              </a:rPr>
              <a:t>performance when using all 8 </a:t>
            </a:r>
            <a:r>
              <a:rPr lang="en-US" dirty="0" smtClean="0">
                <a:latin typeface="Calibri" panose="020F0502020204030204" pitchFamily="34" charset="0"/>
              </a:rPr>
              <a:t>GPUs on DGX-1 since 2 GPUs share a single </a:t>
            </a:r>
            <a:r>
              <a:rPr lang="en-US" dirty="0" err="1" smtClean="0">
                <a:latin typeface="Calibri" panose="020F0502020204030204" pitchFamily="34" charset="0"/>
              </a:rPr>
              <a:t>PCIe</a:t>
            </a:r>
            <a:r>
              <a:rPr lang="en-US" dirty="0" smtClean="0">
                <a:latin typeface="Calibri" panose="020F0502020204030204" pitchFamily="34" charset="0"/>
              </a:rPr>
              <a:t> switch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Less impact on cluster since each GPU has its own </a:t>
            </a:r>
            <a:r>
              <a:rPr lang="en-US" dirty="0" err="1" smtClean="0">
                <a:latin typeface="Calibri" panose="020F0502020204030204" pitchFamily="34" charset="0"/>
              </a:rPr>
              <a:t>PCIe</a:t>
            </a:r>
            <a:r>
              <a:rPr lang="en-US" dirty="0" smtClean="0">
                <a:latin typeface="Calibri" panose="020F0502020204030204" pitchFamily="34" charset="0"/>
              </a:rPr>
              <a:t> switch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92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5</a:t>
            </a:r>
            <a:r>
              <a:rPr lang="en-US" dirty="0" smtClean="0">
                <a:latin typeface="Calibri" pitchFamily="34" charset="0"/>
              </a:rPr>
              <a:t>.) Conclusions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Distributed multi-GPU tensor factorization</a:t>
            </a:r>
          </a:p>
          <a:p>
            <a:pPr lvl="1">
              <a:buClr>
                <a:schemeClr val="accent2"/>
              </a:buClr>
            </a:pPr>
            <a:r>
              <a:rPr lang="en-US" sz="2200" dirty="0" smtClean="0">
                <a:latin typeface="Calibri" panose="020F0502020204030204" pitchFamily="34" charset="0"/>
              </a:rPr>
              <a:t>Run on variety of multi-GPU architectures</a:t>
            </a:r>
          </a:p>
          <a:p>
            <a:pPr>
              <a:buClr>
                <a:schemeClr val="accent2"/>
              </a:buClr>
            </a:pPr>
            <a:r>
              <a:rPr lang="en-US" sz="2600" dirty="0" smtClean="0">
                <a:latin typeface="Calibri" panose="020F0502020204030204" pitchFamily="34" charset="0"/>
              </a:rPr>
              <a:t>Performance study</a:t>
            </a:r>
          </a:p>
          <a:p>
            <a:pPr lvl="1">
              <a:buClr>
                <a:schemeClr val="accent2"/>
              </a:buClr>
            </a:pPr>
            <a:r>
              <a:rPr lang="en-US" sz="2200" dirty="0" smtClean="0">
                <a:latin typeface="Calibri" panose="020F0502020204030204" pitchFamily="34" charset="0"/>
              </a:rPr>
              <a:t>CP-ALS communication performance on DGX-1 and traditional cluster using NCCL, MPI and CUDA-aware MPI</a:t>
            </a:r>
          </a:p>
          <a:p>
            <a:pPr lvl="1">
              <a:buClr>
                <a:schemeClr val="accent2"/>
              </a:buClr>
            </a:pPr>
            <a:r>
              <a:rPr lang="en-US" sz="2200" dirty="0" smtClean="0">
                <a:latin typeface="Calibri" panose="020F0502020204030204" pitchFamily="34" charset="0"/>
              </a:rPr>
              <a:t>Communication time reduced by as much as 10.9x when using NCCL on DGX-1, leading to 64% reduction in CP-ALS runtime</a:t>
            </a:r>
          </a:p>
          <a:p>
            <a:pPr>
              <a:buClr>
                <a:schemeClr val="accent2"/>
              </a:buClr>
            </a:pPr>
            <a:r>
              <a:rPr lang="en-US" sz="2600" dirty="0" smtClean="0">
                <a:latin typeface="Calibri" panose="020F0502020204030204" pitchFamily="34" charset="0"/>
              </a:rPr>
              <a:t>Considerations</a:t>
            </a:r>
          </a:p>
          <a:p>
            <a:pPr lvl="1">
              <a:buClr>
                <a:schemeClr val="accent2"/>
              </a:buClr>
            </a:pPr>
            <a:r>
              <a:rPr lang="en-US" sz="2200" dirty="0">
                <a:latin typeface="Calibri" panose="020F0502020204030204" pitchFamily="34" charset="0"/>
              </a:rPr>
              <a:t>T</a:t>
            </a:r>
            <a:r>
              <a:rPr lang="en-US" sz="2200" dirty="0" smtClean="0">
                <a:latin typeface="Calibri" panose="020F0502020204030204" pitchFamily="34" charset="0"/>
              </a:rPr>
              <a:t>ensor properties </a:t>
            </a:r>
          </a:p>
          <a:p>
            <a:pPr lvl="1">
              <a:buClr>
                <a:schemeClr val="accent2"/>
              </a:buClr>
            </a:pPr>
            <a:r>
              <a:rPr lang="en-US" sz="2200" dirty="0" smtClean="0">
                <a:latin typeface="Calibri" panose="020F0502020204030204" pitchFamily="34" charset="0"/>
              </a:rPr>
              <a:t>GPU topology</a:t>
            </a:r>
            <a:endParaRPr lang="en-US" sz="2200" dirty="0">
              <a:latin typeface="Calibri" pitchFamily="34" charset="0"/>
            </a:endParaRPr>
          </a:p>
          <a:p>
            <a:pPr lvl="2"/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5</a:t>
            </a:r>
            <a:r>
              <a:rPr lang="en-US" dirty="0" smtClean="0">
                <a:latin typeface="Calibri" pitchFamily="34" charset="0"/>
              </a:rPr>
              <a:t>.) Future Work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Evaluate </a:t>
            </a:r>
            <a:r>
              <a:rPr lang="en-US" dirty="0" err="1" smtClean="0">
                <a:latin typeface="Calibri" panose="020F0502020204030204" pitchFamily="34" charset="0"/>
              </a:rPr>
              <a:t>GPUDirect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RDMA (GDR</a:t>
            </a:r>
            <a:r>
              <a:rPr lang="en-US" dirty="0" smtClean="0">
                <a:latin typeface="Calibri" panose="020F0502020204030204" pitchFamily="34" charset="0"/>
              </a:rPr>
              <a:t>) for both NCCL and CUDA-aware MPI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Run on clusters that have multiple GPUs </a:t>
            </a:r>
            <a:r>
              <a:rPr lang="en-US" dirty="0" smtClean="0">
                <a:latin typeface="Calibri" panose="020F0502020204030204" pitchFamily="34" charset="0"/>
              </a:rPr>
              <a:t>per node and different topologies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Expand study to other irregular applications</a:t>
            </a:r>
            <a:endParaRPr lang="en-US" dirty="0" smtClean="0">
              <a:latin typeface="Calibri" panose="020F0502020204030204" pitchFamily="34" charset="0"/>
            </a:endParaRPr>
          </a:p>
          <a:p>
            <a:pPr marL="923544" lvl="3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8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Calibri" pitchFamily="34" charset="0"/>
              </a:rPr>
              <a:t>References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Clr>
                <a:schemeClr val="accent2"/>
              </a:buClr>
            </a:pPr>
            <a:r>
              <a:rPr lang="en-US" sz="4000" dirty="0" err="1" smtClean="0">
                <a:latin typeface="Calibri" panose="020F0502020204030204" pitchFamily="34" charset="0"/>
              </a:rPr>
              <a:t>Jukka</a:t>
            </a: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</a:rPr>
              <a:t>Antikainen</a:t>
            </a:r>
            <a:r>
              <a:rPr lang="en-US" sz="4000" dirty="0">
                <a:latin typeface="Calibri" panose="020F0502020204030204" pitchFamily="34" charset="0"/>
              </a:rPr>
              <a:t>, Jiri Havel, Radovan </a:t>
            </a:r>
            <a:r>
              <a:rPr lang="en-US" sz="4000" dirty="0" err="1">
                <a:latin typeface="Calibri" panose="020F0502020204030204" pitchFamily="34" charset="0"/>
              </a:rPr>
              <a:t>Josth</a:t>
            </a:r>
            <a:r>
              <a:rPr lang="en-US" sz="4000" dirty="0">
                <a:latin typeface="Calibri" panose="020F0502020204030204" pitchFamily="34" charset="0"/>
              </a:rPr>
              <a:t>, Adam </a:t>
            </a:r>
            <a:r>
              <a:rPr lang="en-US" sz="4000" dirty="0" err="1">
                <a:latin typeface="Calibri" panose="020F0502020204030204" pitchFamily="34" charset="0"/>
              </a:rPr>
              <a:t>Herout</a:t>
            </a:r>
            <a:r>
              <a:rPr lang="en-US" sz="4000" dirty="0">
                <a:latin typeface="Calibri" panose="020F0502020204030204" pitchFamily="34" charset="0"/>
              </a:rPr>
              <a:t>, Pavel </a:t>
            </a:r>
            <a:r>
              <a:rPr lang="en-US" sz="4000" dirty="0" err="1">
                <a:latin typeface="Calibri" panose="020F0502020204030204" pitchFamily="34" charset="0"/>
              </a:rPr>
              <a:t>Zemcik</a:t>
            </a:r>
            <a:r>
              <a:rPr lang="en-US" sz="4000" dirty="0">
                <a:latin typeface="Calibri" panose="020F0502020204030204" pitchFamily="34" charset="0"/>
              </a:rPr>
              <a:t>, </a:t>
            </a:r>
            <a:r>
              <a:rPr lang="en-US" sz="4000" dirty="0" smtClean="0">
                <a:latin typeface="Calibri" panose="020F0502020204030204" pitchFamily="34" charset="0"/>
              </a:rPr>
              <a:t>and Markku </a:t>
            </a:r>
            <a:r>
              <a:rPr lang="en-US" sz="4000" dirty="0" err="1">
                <a:latin typeface="Calibri" panose="020F0502020204030204" pitchFamily="34" charset="0"/>
              </a:rPr>
              <a:t>Hauta-Kasari</a:t>
            </a:r>
            <a:r>
              <a:rPr lang="en-US" sz="4000" dirty="0">
                <a:latin typeface="Calibri" panose="020F0502020204030204" pitchFamily="34" charset="0"/>
              </a:rPr>
              <a:t>. 2011. Nonnegative Tensor Factorization Accelerated</a:t>
            </a:r>
          </a:p>
          <a:p>
            <a:pPr>
              <a:buClr>
                <a:schemeClr val="accent2"/>
              </a:buClr>
            </a:pPr>
            <a:r>
              <a:rPr lang="en-US" sz="4000" dirty="0">
                <a:latin typeface="Calibri" panose="020F0502020204030204" pitchFamily="34" charset="0"/>
              </a:rPr>
              <a:t>Using GPGPU. IEEE Trans. Parallel </a:t>
            </a:r>
            <a:r>
              <a:rPr lang="en-US" sz="4000" dirty="0" err="1">
                <a:latin typeface="Calibri" panose="020F0502020204030204" pitchFamily="34" charset="0"/>
              </a:rPr>
              <a:t>Distrib</a:t>
            </a:r>
            <a:r>
              <a:rPr lang="en-US" sz="4000" dirty="0">
                <a:latin typeface="Calibri" panose="020F0502020204030204" pitchFamily="34" charset="0"/>
              </a:rPr>
              <a:t>. Syst. 22, 7 (July 2011), </a:t>
            </a:r>
            <a:r>
              <a:rPr lang="en-US" sz="4000" dirty="0" smtClean="0">
                <a:latin typeface="Calibri" panose="020F0502020204030204" pitchFamily="34" charset="0"/>
              </a:rPr>
              <a:t>1135–1141. https</a:t>
            </a:r>
            <a:r>
              <a:rPr lang="en-US" sz="4000" dirty="0">
                <a:latin typeface="Calibri" panose="020F0502020204030204" pitchFamily="34" charset="0"/>
              </a:rPr>
              <a:t>://doi.org/10.1109/TPDS.2010.194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M</a:t>
            </a:r>
            <a:r>
              <a:rPr lang="en-US" sz="4000" dirty="0">
                <a:latin typeface="Calibri" panose="020F0502020204030204" pitchFamily="34" charset="0"/>
              </a:rPr>
              <a:t>. </a:t>
            </a:r>
            <a:r>
              <a:rPr lang="en-US" sz="4000" dirty="0" err="1">
                <a:latin typeface="Calibri" panose="020F0502020204030204" pitchFamily="34" charset="0"/>
              </a:rPr>
              <a:t>Baskaran</a:t>
            </a:r>
            <a:r>
              <a:rPr lang="en-US" sz="4000" dirty="0">
                <a:latin typeface="Calibri" panose="020F0502020204030204" pitchFamily="34" charset="0"/>
              </a:rPr>
              <a:t>, B. Meister, N. </a:t>
            </a:r>
            <a:r>
              <a:rPr lang="en-US" sz="4000" dirty="0" err="1">
                <a:latin typeface="Calibri" panose="020F0502020204030204" pitchFamily="34" charset="0"/>
              </a:rPr>
              <a:t>Vasilache</a:t>
            </a:r>
            <a:r>
              <a:rPr lang="en-US" sz="4000" dirty="0">
                <a:latin typeface="Calibri" panose="020F0502020204030204" pitchFamily="34" charset="0"/>
              </a:rPr>
              <a:t>, and R. </a:t>
            </a:r>
            <a:r>
              <a:rPr lang="en-US" sz="4000" dirty="0" err="1">
                <a:latin typeface="Calibri" panose="020F0502020204030204" pitchFamily="34" charset="0"/>
              </a:rPr>
              <a:t>Lethin</a:t>
            </a:r>
            <a:r>
              <a:rPr lang="en-US" sz="4000" dirty="0">
                <a:latin typeface="Calibri" panose="020F0502020204030204" pitchFamily="34" charset="0"/>
              </a:rPr>
              <a:t>. 2012. Efficient </a:t>
            </a:r>
            <a:r>
              <a:rPr lang="en-US" sz="4000" dirty="0" smtClean="0">
                <a:latin typeface="Calibri" panose="020F0502020204030204" pitchFamily="34" charset="0"/>
              </a:rPr>
              <a:t>and scalable </a:t>
            </a:r>
            <a:r>
              <a:rPr lang="en-US" sz="4000" dirty="0">
                <a:latin typeface="Calibri" panose="020F0502020204030204" pitchFamily="34" charset="0"/>
              </a:rPr>
              <a:t>computations with sparse tensors. In High Performance </a:t>
            </a:r>
            <a:r>
              <a:rPr lang="en-US" sz="4000" dirty="0" smtClean="0">
                <a:latin typeface="Calibri" panose="020F0502020204030204" pitchFamily="34" charset="0"/>
              </a:rPr>
              <a:t>Extreme Computing </a:t>
            </a:r>
            <a:r>
              <a:rPr lang="en-US" sz="4000" dirty="0">
                <a:latin typeface="Calibri" panose="020F0502020204030204" pitchFamily="34" charset="0"/>
              </a:rPr>
              <a:t>(HPEC), 2012 IEEE Conference on. 1–6. </a:t>
            </a:r>
            <a:r>
              <a:rPr lang="en-US" sz="40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4000" dirty="0" smtClean="0">
                <a:latin typeface="Calibri" panose="020F0502020204030204" pitchFamily="34" charset="0"/>
                <a:hlinkClick r:id="rId3"/>
              </a:rPr>
              <a:t>doi.org/10.1109/</a:t>
            </a:r>
            <a:r>
              <a:rPr lang="en-US" sz="4000" dirty="0" smtClean="0">
                <a:latin typeface="Calibri" panose="020F0502020204030204" pitchFamily="34" charset="0"/>
              </a:rPr>
              <a:t> HPEC.2012.6408676</a:t>
            </a:r>
            <a:endParaRPr lang="en-US" sz="4000" dirty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4000" dirty="0" err="1" smtClean="0">
                <a:latin typeface="Calibri" panose="020F0502020204030204" pitchFamily="34" charset="0"/>
              </a:rPr>
              <a:t>Joon</a:t>
            </a: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</a:rPr>
              <a:t>Hee</a:t>
            </a:r>
            <a:r>
              <a:rPr lang="en-US" sz="4000" dirty="0">
                <a:latin typeface="Calibri" panose="020F0502020204030204" pitchFamily="34" charset="0"/>
              </a:rPr>
              <a:t> Choi and S. </a:t>
            </a:r>
            <a:r>
              <a:rPr lang="en-US" sz="4000" dirty="0" err="1">
                <a:latin typeface="Calibri" panose="020F0502020204030204" pitchFamily="34" charset="0"/>
              </a:rPr>
              <a:t>Vishwanathan</a:t>
            </a:r>
            <a:r>
              <a:rPr lang="en-US" sz="4000" dirty="0">
                <a:latin typeface="Calibri" panose="020F0502020204030204" pitchFamily="34" charset="0"/>
              </a:rPr>
              <a:t>. 2014. </a:t>
            </a:r>
            <a:r>
              <a:rPr lang="en-US" sz="4000" dirty="0" err="1">
                <a:latin typeface="Calibri" panose="020F0502020204030204" pitchFamily="34" charset="0"/>
              </a:rPr>
              <a:t>DFacTo</a:t>
            </a:r>
            <a:r>
              <a:rPr lang="en-US" sz="4000" dirty="0">
                <a:latin typeface="Calibri" panose="020F0502020204030204" pitchFamily="34" charset="0"/>
              </a:rPr>
              <a:t>: Distributed Factorization </a:t>
            </a:r>
            <a:r>
              <a:rPr lang="en-US" sz="4000" dirty="0" smtClean="0">
                <a:latin typeface="Calibri" panose="020F0502020204030204" pitchFamily="34" charset="0"/>
              </a:rPr>
              <a:t>of Tensors</a:t>
            </a:r>
            <a:r>
              <a:rPr lang="en-US" sz="4000" dirty="0">
                <a:latin typeface="Calibri" panose="020F0502020204030204" pitchFamily="34" charset="0"/>
              </a:rPr>
              <a:t>. In Advances in Neural Information Processing Systems 27, Z. </a:t>
            </a:r>
            <a:r>
              <a:rPr lang="en-US" sz="4000" dirty="0" err="1" smtClean="0">
                <a:latin typeface="Calibri" panose="020F0502020204030204" pitchFamily="34" charset="0"/>
              </a:rPr>
              <a:t>Ghahramani</a:t>
            </a:r>
            <a:r>
              <a:rPr lang="en-US" sz="4000" dirty="0" smtClean="0">
                <a:latin typeface="Calibri" panose="020F0502020204030204" pitchFamily="34" charset="0"/>
              </a:rPr>
              <a:t>, M</a:t>
            </a:r>
            <a:r>
              <a:rPr lang="en-US" sz="4000" dirty="0">
                <a:latin typeface="Calibri" panose="020F0502020204030204" pitchFamily="34" charset="0"/>
              </a:rPr>
              <a:t>. Welling, C. Cortes, N. D. Lawrence, and K. Q. Weinberger (Eds.). </a:t>
            </a:r>
            <a:r>
              <a:rPr lang="en-US" sz="4000" dirty="0" smtClean="0">
                <a:latin typeface="Calibri" panose="020F0502020204030204" pitchFamily="34" charset="0"/>
              </a:rPr>
              <a:t>Curran Associates</a:t>
            </a:r>
            <a:r>
              <a:rPr lang="en-US" sz="4000" dirty="0">
                <a:latin typeface="Calibri" panose="020F0502020204030204" pitchFamily="34" charset="0"/>
              </a:rPr>
              <a:t>, Inc., 1296–1304. http://</a:t>
            </a:r>
            <a:r>
              <a:rPr lang="en-US" sz="4000" dirty="0" smtClean="0">
                <a:latin typeface="Calibri" panose="020F0502020204030204" pitchFamily="34" charset="0"/>
              </a:rPr>
              <a:t>papers.nips.cc/paper/5395-dfacto-distributedfactorization-of-tensors.pdf</a:t>
            </a:r>
            <a:endParaRPr lang="en-US" sz="4000" dirty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Sylvain </a:t>
            </a:r>
            <a:r>
              <a:rPr lang="en-US" sz="4000" dirty="0" err="1">
                <a:latin typeface="Calibri" panose="020F0502020204030204" pitchFamily="34" charset="0"/>
              </a:rPr>
              <a:t>Jeaugey</a:t>
            </a:r>
            <a:r>
              <a:rPr lang="en-US" sz="4000" dirty="0">
                <a:latin typeface="Calibri" panose="020F0502020204030204" pitchFamily="34" charset="0"/>
              </a:rPr>
              <a:t>. 2017. NCCL 2.0. http://on-demand.gputechconf .</a:t>
            </a:r>
            <a:r>
              <a:rPr lang="en-US" sz="4000" dirty="0" smtClean="0">
                <a:latin typeface="Calibri" panose="020F0502020204030204" pitchFamily="34" charset="0"/>
              </a:rPr>
              <a:t>com/</a:t>
            </a:r>
            <a:r>
              <a:rPr lang="en-US" sz="4000" dirty="0" err="1" smtClean="0">
                <a:latin typeface="Calibri" panose="020F0502020204030204" pitchFamily="34" charset="0"/>
              </a:rPr>
              <a:t>gtc</a:t>
            </a:r>
            <a:r>
              <a:rPr lang="en-US" sz="4000" dirty="0" smtClean="0">
                <a:latin typeface="Calibri" panose="020F0502020204030204" pitchFamily="34" charset="0"/>
              </a:rPr>
              <a:t>/2017/ presentation/s7155-jeaugey-nccl.pdf</a:t>
            </a:r>
            <a:r>
              <a:rPr lang="en-US" sz="4000" dirty="0">
                <a:latin typeface="Calibri" panose="020F0502020204030204" pitchFamily="34" charset="0"/>
              </a:rPr>
              <a:t>. (2017). Accessed: 2017-08-18.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Tamara </a:t>
            </a:r>
            <a:r>
              <a:rPr lang="en-US" sz="4000" dirty="0">
                <a:latin typeface="Calibri" panose="020F0502020204030204" pitchFamily="34" charset="0"/>
              </a:rPr>
              <a:t>G. </a:t>
            </a:r>
            <a:r>
              <a:rPr lang="en-US" sz="4000" dirty="0" err="1">
                <a:latin typeface="Calibri" panose="020F0502020204030204" pitchFamily="34" charset="0"/>
              </a:rPr>
              <a:t>Kolda</a:t>
            </a:r>
            <a:r>
              <a:rPr lang="en-US" sz="4000" dirty="0">
                <a:latin typeface="Calibri" panose="020F0502020204030204" pitchFamily="34" charset="0"/>
              </a:rPr>
              <a:t> and Brett W. Bader. 2009. Tensor Decompositions and </a:t>
            </a:r>
            <a:r>
              <a:rPr lang="en-US" sz="4000" dirty="0" smtClean="0">
                <a:latin typeface="Calibri" panose="020F0502020204030204" pitchFamily="34" charset="0"/>
              </a:rPr>
              <a:t>Applications. SIAM </a:t>
            </a:r>
            <a:r>
              <a:rPr lang="en-US" sz="4000" dirty="0">
                <a:latin typeface="Calibri" panose="020F0502020204030204" pitchFamily="34" charset="0"/>
              </a:rPr>
              <a:t>Rev. 51, 3, 455–500. https://doi.org/10.1137/07070111X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J</a:t>
            </a:r>
            <a:r>
              <a:rPr lang="en-US" sz="4000" dirty="0">
                <a:latin typeface="Calibri" panose="020F0502020204030204" pitchFamily="34" charset="0"/>
              </a:rPr>
              <a:t>. Li, Y. Ma, C. Yan, and R. </a:t>
            </a:r>
            <a:r>
              <a:rPr lang="en-US" sz="4000" dirty="0" err="1">
                <a:latin typeface="Calibri" panose="020F0502020204030204" pitchFamily="34" charset="0"/>
              </a:rPr>
              <a:t>Vuduc</a:t>
            </a:r>
            <a:r>
              <a:rPr lang="en-US" sz="4000" dirty="0">
                <a:latin typeface="Calibri" panose="020F0502020204030204" pitchFamily="34" charset="0"/>
              </a:rPr>
              <a:t>. 2016. Optimizing Sparse Tensor Times </a:t>
            </a:r>
            <a:r>
              <a:rPr lang="en-US" sz="4000" dirty="0" smtClean="0">
                <a:latin typeface="Calibri" panose="020F0502020204030204" pitchFamily="34" charset="0"/>
              </a:rPr>
              <a:t>Matrix on </a:t>
            </a:r>
            <a:r>
              <a:rPr lang="en-US" sz="4000" dirty="0">
                <a:latin typeface="Calibri" panose="020F0502020204030204" pitchFamily="34" charset="0"/>
              </a:rPr>
              <a:t>Multi-core and Many-Core Architectures. In 2016 6th Workshop on </a:t>
            </a:r>
            <a:r>
              <a:rPr lang="en-US" sz="4000" dirty="0" smtClean="0">
                <a:latin typeface="Calibri" panose="020F0502020204030204" pitchFamily="34" charset="0"/>
              </a:rPr>
              <a:t>Irregular Applications</a:t>
            </a:r>
            <a:r>
              <a:rPr lang="en-US" sz="4000" dirty="0">
                <a:latin typeface="Calibri" panose="020F0502020204030204" pitchFamily="34" charset="0"/>
              </a:rPr>
              <a:t>: Architecture and Algorithms (IA3). 26–33. https://</a:t>
            </a:r>
            <a:r>
              <a:rPr lang="en-US" sz="4000" dirty="0" smtClean="0">
                <a:latin typeface="Calibri" panose="020F0502020204030204" pitchFamily="34" charset="0"/>
              </a:rPr>
              <a:t>doi.org/10.1109/IA3.2016.010</a:t>
            </a:r>
            <a:endParaRPr lang="en-US" sz="4000" dirty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4000" dirty="0" err="1" smtClean="0">
                <a:latin typeface="Calibri" panose="020F0502020204030204" pitchFamily="34" charset="0"/>
              </a:rPr>
              <a:t>Bangtian</a:t>
            </a: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</a:rPr>
              <a:t>Liu, </a:t>
            </a:r>
            <a:r>
              <a:rPr lang="en-US" sz="4000" dirty="0" err="1">
                <a:latin typeface="Calibri" panose="020F0502020204030204" pitchFamily="34" charset="0"/>
              </a:rPr>
              <a:t>Chengyao</a:t>
            </a:r>
            <a:r>
              <a:rPr lang="en-US" sz="4000" dirty="0">
                <a:latin typeface="Calibri" panose="020F0502020204030204" pitchFamily="34" charset="0"/>
              </a:rPr>
              <a:t> Wen, </a:t>
            </a:r>
            <a:r>
              <a:rPr lang="en-US" sz="4000" dirty="0" err="1">
                <a:latin typeface="Calibri" panose="020F0502020204030204" pitchFamily="34" charset="0"/>
              </a:rPr>
              <a:t>Anand</a:t>
            </a:r>
            <a:r>
              <a:rPr lang="en-US" sz="4000" dirty="0">
                <a:latin typeface="Calibri" panose="020F0502020204030204" pitchFamily="34" charset="0"/>
              </a:rPr>
              <a:t> D. </a:t>
            </a:r>
            <a:r>
              <a:rPr lang="en-US" sz="4000" dirty="0" err="1">
                <a:latin typeface="Calibri" panose="020F0502020204030204" pitchFamily="34" charset="0"/>
              </a:rPr>
              <a:t>Sarwate</a:t>
            </a:r>
            <a:r>
              <a:rPr lang="en-US" sz="4000" dirty="0">
                <a:latin typeface="Calibri" panose="020F0502020204030204" pitchFamily="34" charset="0"/>
              </a:rPr>
              <a:t>, and Maryam </a:t>
            </a:r>
            <a:r>
              <a:rPr lang="en-US" sz="4000" dirty="0" err="1">
                <a:latin typeface="Calibri" panose="020F0502020204030204" pitchFamily="34" charset="0"/>
              </a:rPr>
              <a:t>Mehri</a:t>
            </a:r>
            <a:r>
              <a:rPr lang="en-US" sz="4000" dirty="0">
                <a:latin typeface="Calibri" panose="020F0502020204030204" pitchFamily="34" charset="0"/>
              </a:rPr>
              <a:t> </a:t>
            </a:r>
            <a:r>
              <a:rPr lang="en-US" sz="4000" dirty="0" err="1" smtClean="0">
                <a:latin typeface="Calibri" panose="020F0502020204030204" pitchFamily="34" charset="0"/>
              </a:rPr>
              <a:t>Dehnavi</a:t>
            </a:r>
            <a:r>
              <a:rPr lang="en-US" sz="4000" dirty="0" smtClean="0">
                <a:latin typeface="Calibri" panose="020F0502020204030204" pitchFamily="34" charset="0"/>
              </a:rPr>
              <a:t>. 2017</a:t>
            </a:r>
            <a:r>
              <a:rPr lang="en-US" sz="4000" dirty="0">
                <a:latin typeface="Calibri" panose="020F0502020204030204" pitchFamily="34" charset="0"/>
              </a:rPr>
              <a:t>. A Unified Optimization Approach for Sparse Tensor Operations on </a:t>
            </a:r>
            <a:r>
              <a:rPr lang="en-US" sz="4000" dirty="0" smtClean="0">
                <a:latin typeface="Calibri" panose="020F0502020204030204" pitchFamily="34" charset="0"/>
              </a:rPr>
              <a:t>GPUs. In </a:t>
            </a:r>
            <a:r>
              <a:rPr lang="en-US" sz="4000" dirty="0">
                <a:latin typeface="Calibri" panose="020F0502020204030204" pitchFamily="34" charset="0"/>
              </a:rPr>
              <a:t>Proceedings of IEEE Cluster 2017, Hawaii, USA, September 5th - 8th, 2017.</a:t>
            </a:r>
          </a:p>
          <a:p>
            <a:pPr>
              <a:buClr>
                <a:schemeClr val="accent2"/>
              </a:buClr>
            </a:pPr>
            <a:r>
              <a:rPr lang="en-US" sz="4000" dirty="0" err="1" smtClean="0">
                <a:latin typeface="Calibri" panose="020F0502020204030204" pitchFamily="34" charset="0"/>
              </a:rPr>
              <a:t>Yongchao</a:t>
            </a: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</a:rPr>
              <a:t>Liu and </a:t>
            </a:r>
            <a:r>
              <a:rPr lang="en-US" sz="4000" dirty="0" err="1">
                <a:latin typeface="Calibri" panose="020F0502020204030204" pitchFamily="34" charset="0"/>
              </a:rPr>
              <a:t>Bertil</a:t>
            </a:r>
            <a:r>
              <a:rPr lang="en-US" sz="4000" dirty="0">
                <a:latin typeface="Calibri" panose="020F0502020204030204" pitchFamily="34" charset="0"/>
              </a:rPr>
              <a:t> Schmidt. 2017. </a:t>
            </a:r>
            <a:r>
              <a:rPr lang="en-US" sz="4000" dirty="0" err="1">
                <a:latin typeface="Calibri" panose="020F0502020204030204" pitchFamily="34" charset="0"/>
              </a:rPr>
              <a:t>LightSpMV</a:t>
            </a:r>
            <a:r>
              <a:rPr lang="en-US" sz="4000" dirty="0">
                <a:latin typeface="Calibri" panose="020F0502020204030204" pitchFamily="34" charset="0"/>
              </a:rPr>
              <a:t>: Faster </a:t>
            </a:r>
            <a:r>
              <a:rPr lang="en-US" sz="4000" dirty="0" smtClean="0">
                <a:latin typeface="Calibri" panose="020F0502020204030204" pitchFamily="34" charset="0"/>
              </a:rPr>
              <a:t>CUDA-Compatible Sparse </a:t>
            </a:r>
            <a:r>
              <a:rPr lang="en-US" sz="4000" dirty="0">
                <a:latin typeface="Calibri" panose="020F0502020204030204" pitchFamily="34" charset="0"/>
              </a:rPr>
              <a:t>Matrix-Vector Multiplication Using Compressed Sparse Rows. </a:t>
            </a:r>
            <a:r>
              <a:rPr lang="en-US" sz="4000" dirty="0" smtClean="0">
                <a:latin typeface="Calibri" panose="020F0502020204030204" pitchFamily="34" charset="0"/>
              </a:rPr>
              <a:t>Journal of </a:t>
            </a:r>
            <a:r>
              <a:rPr lang="en-US" sz="4000" dirty="0">
                <a:latin typeface="Calibri" panose="020F0502020204030204" pitchFamily="34" charset="0"/>
              </a:rPr>
              <a:t>Signal Processing Systems (10 Jan 2017). https://</a:t>
            </a:r>
            <a:r>
              <a:rPr lang="en-US" sz="4000" dirty="0" smtClean="0">
                <a:latin typeface="Calibri" panose="020F0502020204030204" pitchFamily="34" charset="0"/>
              </a:rPr>
              <a:t>doi.org/10.1007/s11265-016-1216-4</a:t>
            </a:r>
            <a:endParaRPr lang="en-US" sz="4000" dirty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Thomas </a:t>
            </a:r>
            <a:r>
              <a:rPr lang="en-US" sz="4000" dirty="0">
                <a:latin typeface="Calibri" panose="020F0502020204030204" pitchFamily="34" charset="0"/>
              </a:rPr>
              <a:t>B. Rolinger, Tyler A. Simon, and Christopher D. Krieger. 2016. </a:t>
            </a:r>
            <a:r>
              <a:rPr lang="en-US" sz="4000" dirty="0" smtClean="0">
                <a:latin typeface="Calibri" panose="020F0502020204030204" pitchFamily="34" charset="0"/>
              </a:rPr>
              <a:t>Performance evaluation </a:t>
            </a:r>
            <a:r>
              <a:rPr lang="en-US" sz="4000" dirty="0">
                <a:latin typeface="Calibri" panose="020F0502020204030204" pitchFamily="34" charset="0"/>
              </a:rPr>
              <a:t>of parallel sparse tensor decomposition implementations. </a:t>
            </a:r>
            <a:r>
              <a:rPr lang="en-US" sz="4000" dirty="0" smtClean="0">
                <a:latin typeface="Calibri" panose="020F0502020204030204" pitchFamily="34" charset="0"/>
              </a:rPr>
              <a:t>In Proceedings </a:t>
            </a:r>
            <a:r>
              <a:rPr lang="en-US" sz="4000" dirty="0">
                <a:latin typeface="Calibri" panose="020F0502020204030204" pitchFamily="34" charset="0"/>
              </a:rPr>
              <a:t>of the Sixth Workshop on Irregular Applications: Architectures </a:t>
            </a:r>
            <a:r>
              <a:rPr lang="en-US" sz="4000" dirty="0" smtClean="0">
                <a:latin typeface="Calibri" panose="020F0502020204030204" pitchFamily="34" charset="0"/>
              </a:rPr>
              <a:t>and Algorithms</a:t>
            </a:r>
            <a:r>
              <a:rPr lang="en-US" sz="4000" dirty="0">
                <a:latin typeface="Calibri" panose="020F0502020204030204" pitchFamily="34" charset="0"/>
              </a:rPr>
              <a:t>. IEEE Press, 54–57.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Thomas </a:t>
            </a:r>
            <a:r>
              <a:rPr lang="en-US" sz="4000" dirty="0">
                <a:latin typeface="Calibri" panose="020F0502020204030204" pitchFamily="34" charset="0"/>
              </a:rPr>
              <a:t>B. Rolinger, Tyler A. Simon, and Christopher D. Krieger. 2017. </a:t>
            </a:r>
            <a:r>
              <a:rPr lang="en-US" sz="4000" dirty="0" smtClean="0">
                <a:latin typeface="Calibri" panose="020F0502020204030204" pitchFamily="34" charset="0"/>
              </a:rPr>
              <a:t>Performance Challenges </a:t>
            </a:r>
            <a:r>
              <a:rPr lang="en-US" sz="4000" dirty="0">
                <a:latin typeface="Calibri" panose="020F0502020204030204" pitchFamily="34" charset="0"/>
              </a:rPr>
              <a:t>for Heterogeneous Distributed Tensor Decompositions. </a:t>
            </a:r>
            <a:r>
              <a:rPr lang="en-US" sz="4000" dirty="0" smtClean="0">
                <a:latin typeface="Calibri" panose="020F0502020204030204" pitchFamily="34" charset="0"/>
              </a:rPr>
              <a:t>In 2017 </a:t>
            </a:r>
            <a:r>
              <a:rPr lang="en-US" sz="4000" dirty="0">
                <a:latin typeface="Calibri" panose="020F0502020204030204" pitchFamily="34" charset="0"/>
              </a:rPr>
              <a:t>IEEE High Performance Extreme Computing Conference, HPEC </a:t>
            </a:r>
            <a:r>
              <a:rPr lang="en-US" sz="4000" dirty="0" smtClean="0">
                <a:latin typeface="Calibri" panose="020F0502020204030204" pitchFamily="34" charset="0"/>
              </a:rPr>
              <a:t>2017,Waltham, MA</a:t>
            </a:r>
            <a:r>
              <a:rPr lang="en-US" sz="4000" dirty="0">
                <a:latin typeface="Calibri" panose="020F0502020204030204" pitchFamily="34" charset="0"/>
              </a:rPr>
              <a:t>, USA, September 12-14, 2017.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Thomas </a:t>
            </a:r>
            <a:r>
              <a:rPr lang="en-US" sz="4000" dirty="0">
                <a:latin typeface="Calibri" panose="020F0502020204030204" pitchFamily="34" charset="0"/>
              </a:rPr>
              <a:t>B. Rolinger, Tyler A. Simon, and Christopher D. Krieger. 2017. </a:t>
            </a:r>
            <a:r>
              <a:rPr lang="en-US" sz="4000" dirty="0" smtClean="0">
                <a:latin typeface="Calibri" panose="020F0502020204030204" pitchFamily="34" charset="0"/>
              </a:rPr>
              <a:t>Performance Considerations </a:t>
            </a:r>
            <a:r>
              <a:rPr lang="en-US" sz="4000" dirty="0">
                <a:latin typeface="Calibri" panose="020F0502020204030204" pitchFamily="34" charset="0"/>
              </a:rPr>
              <a:t>for Scalable Parallel Tensor Decomposition. J. </a:t>
            </a:r>
            <a:r>
              <a:rPr lang="en-US" sz="4000" dirty="0" smtClean="0">
                <a:latin typeface="Calibri" panose="020F0502020204030204" pitchFamily="34" charset="0"/>
              </a:rPr>
              <a:t>Parallel and </a:t>
            </a:r>
            <a:r>
              <a:rPr lang="en-US" sz="4000" dirty="0" err="1">
                <a:latin typeface="Calibri" panose="020F0502020204030204" pitchFamily="34" charset="0"/>
              </a:rPr>
              <a:t>Distrib</a:t>
            </a:r>
            <a:r>
              <a:rPr lang="en-US" sz="4000" dirty="0">
                <a:latin typeface="Calibri" panose="020F0502020204030204" pitchFamily="34" charset="0"/>
              </a:rPr>
              <a:t>. </a:t>
            </a:r>
            <a:r>
              <a:rPr lang="en-US" sz="4000" dirty="0" err="1">
                <a:latin typeface="Calibri" panose="020F0502020204030204" pitchFamily="34" charset="0"/>
              </a:rPr>
              <a:t>Comput</a:t>
            </a:r>
            <a:r>
              <a:rPr lang="en-US" sz="4000" dirty="0">
                <a:latin typeface="Calibri" panose="020F0502020204030204" pitchFamily="34" charset="0"/>
              </a:rPr>
              <a:t>. (2017</a:t>
            </a:r>
            <a:r>
              <a:rPr lang="en-US" sz="4000" dirty="0" smtClean="0">
                <a:latin typeface="Calibri" panose="020F0502020204030204" pitchFamily="34" charset="0"/>
              </a:rPr>
              <a:t>).</a:t>
            </a:r>
            <a:endParaRPr lang="en-US" sz="4000" dirty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Shaden </a:t>
            </a:r>
            <a:r>
              <a:rPr lang="en-US" sz="4000" dirty="0">
                <a:latin typeface="Calibri" panose="020F0502020204030204" pitchFamily="34" charset="0"/>
              </a:rPr>
              <a:t>Smith and George </a:t>
            </a:r>
            <a:r>
              <a:rPr lang="en-US" sz="4000" dirty="0" err="1">
                <a:latin typeface="Calibri" panose="020F0502020204030204" pitchFamily="34" charset="0"/>
              </a:rPr>
              <a:t>Karypis</a:t>
            </a:r>
            <a:r>
              <a:rPr lang="en-US" sz="4000" dirty="0">
                <a:latin typeface="Calibri" panose="020F0502020204030204" pitchFamily="34" charset="0"/>
              </a:rPr>
              <a:t>. 2015. Tensor-Matrix Products with a </a:t>
            </a:r>
            <a:r>
              <a:rPr lang="en-US" sz="4000" dirty="0" smtClean="0">
                <a:latin typeface="Calibri" panose="020F0502020204030204" pitchFamily="34" charset="0"/>
              </a:rPr>
              <a:t>Compressed Sparse </a:t>
            </a:r>
            <a:r>
              <a:rPr lang="en-US" sz="4000" dirty="0">
                <a:latin typeface="Calibri" panose="020F0502020204030204" pitchFamily="34" charset="0"/>
              </a:rPr>
              <a:t>Tensor. Proceedings of the 5th Workshop on Irregular </a:t>
            </a:r>
            <a:r>
              <a:rPr lang="en-US" sz="4000" dirty="0" smtClean="0">
                <a:latin typeface="Calibri" panose="020F0502020204030204" pitchFamily="34" charset="0"/>
              </a:rPr>
              <a:t>Applications: Architectures </a:t>
            </a:r>
            <a:r>
              <a:rPr lang="en-US" sz="4000" dirty="0">
                <a:latin typeface="Calibri" panose="020F0502020204030204" pitchFamily="34" charset="0"/>
              </a:rPr>
              <a:t>and Algorithms (2015).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Shaden </a:t>
            </a:r>
            <a:r>
              <a:rPr lang="en-US" sz="4000" dirty="0">
                <a:latin typeface="Calibri" panose="020F0502020204030204" pitchFamily="34" charset="0"/>
              </a:rPr>
              <a:t>Smith and George </a:t>
            </a:r>
            <a:r>
              <a:rPr lang="en-US" sz="4000" dirty="0" err="1">
                <a:latin typeface="Calibri" panose="020F0502020204030204" pitchFamily="34" charset="0"/>
              </a:rPr>
              <a:t>Karypis</a:t>
            </a:r>
            <a:r>
              <a:rPr lang="en-US" sz="4000" dirty="0">
                <a:latin typeface="Calibri" panose="020F0502020204030204" pitchFamily="34" charset="0"/>
              </a:rPr>
              <a:t>. 2016. A Medium-Grained Algorithm for </a:t>
            </a:r>
            <a:r>
              <a:rPr lang="en-US" sz="4000" dirty="0" smtClean="0">
                <a:latin typeface="Calibri" panose="020F0502020204030204" pitchFamily="34" charset="0"/>
              </a:rPr>
              <a:t>Distributed Sparse </a:t>
            </a:r>
            <a:r>
              <a:rPr lang="en-US" sz="4000" dirty="0">
                <a:latin typeface="Calibri" panose="020F0502020204030204" pitchFamily="34" charset="0"/>
              </a:rPr>
              <a:t>Tensor Factorization. 30th IEEE International Parallel &amp; </a:t>
            </a:r>
            <a:r>
              <a:rPr lang="en-US" sz="4000" dirty="0" smtClean="0">
                <a:latin typeface="Calibri" panose="020F0502020204030204" pitchFamily="34" charset="0"/>
              </a:rPr>
              <a:t>Distributed Processing </a:t>
            </a:r>
            <a:r>
              <a:rPr lang="en-US" sz="4000" dirty="0">
                <a:latin typeface="Calibri" panose="020F0502020204030204" pitchFamily="34" charset="0"/>
              </a:rPr>
              <a:t>Symposium (2016).</a:t>
            </a:r>
          </a:p>
          <a:p>
            <a:pPr>
              <a:buClr>
                <a:schemeClr val="accent2"/>
              </a:buClr>
            </a:pPr>
            <a:r>
              <a:rPr lang="en-US" sz="4000" dirty="0" smtClean="0">
                <a:latin typeface="Calibri" panose="020F0502020204030204" pitchFamily="34" charset="0"/>
              </a:rPr>
              <a:t>Shaden </a:t>
            </a:r>
            <a:r>
              <a:rPr lang="en-US" sz="4000" dirty="0">
                <a:latin typeface="Calibri" panose="020F0502020204030204" pitchFamily="34" charset="0"/>
              </a:rPr>
              <a:t>Smith, </a:t>
            </a:r>
            <a:r>
              <a:rPr lang="en-US" sz="4000" dirty="0" err="1">
                <a:latin typeface="Calibri" panose="020F0502020204030204" pitchFamily="34" charset="0"/>
              </a:rPr>
              <a:t>Niranjay</a:t>
            </a:r>
            <a:r>
              <a:rPr lang="en-US" sz="4000" dirty="0">
                <a:latin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</a:rPr>
              <a:t>Ravindran</a:t>
            </a:r>
            <a:r>
              <a:rPr lang="en-US" sz="4000" dirty="0">
                <a:latin typeface="Calibri" panose="020F0502020204030204" pitchFamily="34" charset="0"/>
              </a:rPr>
              <a:t>, Nicholas D </a:t>
            </a:r>
            <a:r>
              <a:rPr lang="en-US" sz="4000" dirty="0" err="1">
                <a:latin typeface="Calibri" panose="020F0502020204030204" pitchFamily="34" charset="0"/>
              </a:rPr>
              <a:t>Sidiropoulos</a:t>
            </a:r>
            <a:r>
              <a:rPr lang="en-US" sz="4000" dirty="0">
                <a:latin typeface="Calibri" panose="020F0502020204030204" pitchFamily="34" charset="0"/>
              </a:rPr>
              <a:t>, and George </a:t>
            </a:r>
            <a:r>
              <a:rPr lang="en-US" sz="4000" dirty="0" err="1" smtClean="0">
                <a:latin typeface="Calibri" panose="020F0502020204030204" pitchFamily="34" charset="0"/>
              </a:rPr>
              <a:t>Karypis</a:t>
            </a:r>
            <a:r>
              <a:rPr lang="en-US" sz="4000" dirty="0" smtClean="0">
                <a:latin typeface="Calibri" panose="020F0502020204030204" pitchFamily="34" charset="0"/>
              </a:rPr>
              <a:t>. 2015</a:t>
            </a:r>
            <a:r>
              <a:rPr lang="en-US" sz="4000" dirty="0">
                <a:latin typeface="Calibri" panose="020F0502020204030204" pitchFamily="34" charset="0"/>
              </a:rPr>
              <a:t>. SPLATT: Efficient and Parallel sparse tensor-matrix multiplication. </a:t>
            </a:r>
            <a:r>
              <a:rPr lang="en-US" sz="4000" dirty="0" smtClean="0">
                <a:latin typeface="Calibri" panose="020F0502020204030204" pitchFamily="34" charset="0"/>
              </a:rPr>
              <a:t>29</a:t>
            </a:r>
            <a:r>
              <a:rPr lang="en-US" sz="4000" baseline="30000" dirty="0" smtClean="0">
                <a:latin typeface="Calibri" panose="020F0502020204030204" pitchFamily="34" charset="0"/>
              </a:rPr>
              <a:t>th</a:t>
            </a:r>
            <a:r>
              <a:rPr lang="en-US" sz="4000" dirty="0" smtClean="0">
                <a:latin typeface="Calibri" panose="020F0502020204030204" pitchFamily="34" charset="0"/>
              </a:rPr>
              <a:t> IEEE </a:t>
            </a:r>
            <a:r>
              <a:rPr lang="en-US" sz="4000" dirty="0">
                <a:latin typeface="Calibri" panose="020F0502020204030204" pitchFamily="34" charset="0"/>
              </a:rPr>
              <a:t>International Parallel &amp; Distributed Processing Symposium (2015).</a:t>
            </a:r>
          </a:p>
          <a:p>
            <a:pPr>
              <a:buClr>
                <a:schemeClr val="accent2"/>
              </a:buClr>
            </a:pPr>
            <a:r>
              <a:rPr lang="en-US" sz="4000" dirty="0" err="1" smtClean="0">
                <a:latin typeface="Calibri" panose="020F0502020204030204" pitchFamily="34" charset="0"/>
              </a:rPr>
              <a:t>Benyou</a:t>
            </a: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</a:rPr>
              <a:t>Zou, </a:t>
            </a:r>
            <a:r>
              <a:rPr lang="en-US" sz="4000" dirty="0" err="1">
                <a:latin typeface="Calibri" panose="020F0502020204030204" pitchFamily="34" charset="0"/>
              </a:rPr>
              <a:t>Cuiping</a:t>
            </a:r>
            <a:r>
              <a:rPr lang="en-US" sz="4000" dirty="0">
                <a:latin typeface="Calibri" panose="020F0502020204030204" pitchFamily="34" charset="0"/>
              </a:rPr>
              <a:t> Li, </a:t>
            </a:r>
            <a:r>
              <a:rPr lang="en-US" sz="4000" dirty="0" err="1">
                <a:latin typeface="Calibri" panose="020F0502020204030204" pitchFamily="34" charset="0"/>
              </a:rPr>
              <a:t>Liwen</a:t>
            </a:r>
            <a:r>
              <a:rPr lang="en-US" sz="4000" dirty="0">
                <a:latin typeface="Calibri" panose="020F0502020204030204" pitchFamily="34" charset="0"/>
              </a:rPr>
              <a:t> Tan, and Hong Chen. 2015. GPUTENSOR. </a:t>
            </a:r>
            <a:r>
              <a:rPr lang="en-US" sz="4000" dirty="0" smtClean="0">
                <a:latin typeface="Calibri" panose="020F0502020204030204" pitchFamily="34" charset="0"/>
              </a:rPr>
              <a:t>Inf. Sci</a:t>
            </a:r>
            <a:r>
              <a:rPr lang="en-US" sz="4000" dirty="0">
                <a:latin typeface="Calibri" panose="020F0502020204030204" pitchFamily="34" charset="0"/>
              </a:rPr>
              <a:t>. 299, C (April 2015), 159–177. https://doi.org/10.1016/j.ins.2014.12.004</a:t>
            </a:r>
            <a:endParaRPr lang="en-US" sz="4000" dirty="0" smtClean="0">
              <a:latin typeface="Calibri" panose="020F0502020204030204" pitchFamily="34" charset="0"/>
            </a:endParaRPr>
          </a:p>
          <a:p>
            <a:pPr marL="923544" lvl="3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5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" y="1752600"/>
            <a:ext cx="9347200" cy="1828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4000" dirty="0" smtClean="0">
                <a:latin typeface="Calibri" panose="020F0502020204030204" pitchFamily="34" charset="0"/>
              </a:rPr>
              <a:t>Contact: </a:t>
            </a:r>
            <a:r>
              <a:rPr lang="en-US" sz="4000" dirty="0" smtClean="0">
                <a:latin typeface="Calibri" panose="020F0502020204030204" pitchFamily="34" charset="0"/>
                <a:hlinkClick r:id="rId2"/>
              </a:rPr>
              <a:t>tbrolin@cs.umd.edu</a:t>
            </a:r>
            <a:endParaRPr lang="en-US" sz="40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US" sz="40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US" sz="40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US" sz="2800" dirty="0">
              <a:latin typeface="Calibri" pitchFamily="34" charset="0"/>
            </a:endParaRPr>
          </a:p>
          <a:p>
            <a:pPr lvl="2"/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brolin\Desktop\IA3_2017\PDFs\Legend_DG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27" y="5791200"/>
            <a:ext cx="4422746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921353"/>
              </p:ext>
            </p:extLst>
          </p:nvPr>
        </p:nvGraphicFramePr>
        <p:xfrm>
          <a:off x="0" y="152400"/>
          <a:ext cx="4618008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0305"/>
              </p:ext>
            </p:extLst>
          </p:nvPr>
        </p:nvGraphicFramePr>
        <p:xfrm>
          <a:off x="4495800" y="152400"/>
          <a:ext cx="4612574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934749"/>
              </p:ext>
            </p:extLst>
          </p:nvPr>
        </p:nvGraphicFramePr>
        <p:xfrm>
          <a:off x="14785" y="2971800"/>
          <a:ext cx="46085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735649"/>
              </p:ext>
            </p:extLst>
          </p:nvPr>
        </p:nvGraphicFramePr>
        <p:xfrm>
          <a:off x="4535424" y="2971800"/>
          <a:ext cx="46085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0069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Back 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System: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System: 32 node cluster with (per node):</a:t>
            </a:r>
          </a:p>
          <a:p>
            <a:pPr lvl="1">
              <a:buClr>
                <a:schemeClr val="accent2"/>
              </a:buClr>
            </a:pPr>
            <a:r>
              <a:rPr lang="en-US" b="1" dirty="0" smtClean="0">
                <a:latin typeface="Calibri" pitchFamily="34" charset="0"/>
              </a:rPr>
              <a:t>Memory</a:t>
            </a:r>
            <a:r>
              <a:rPr lang="en-US" dirty="0" smtClean="0">
                <a:latin typeface="Calibri" pitchFamily="34" charset="0"/>
              </a:rPr>
              <a:t>: 512GB DDR4</a:t>
            </a:r>
          </a:p>
          <a:p>
            <a:pPr lvl="1">
              <a:buClr>
                <a:schemeClr val="accent2"/>
              </a:buClr>
            </a:pPr>
            <a:r>
              <a:rPr lang="en-US" b="1" dirty="0" smtClean="0">
                <a:latin typeface="Calibri" pitchFamily="34" charset="0"/>
              </a:rPr>
              <a:t>CPU: </a:t>
            </a:r>
            <a:r>
              <a:rPr lang="en-US" dirty="0" smtClean="0">
                <a:latin typeface="Calibri" pitchFamily="34" charset="0"/>
              </a:rPr>
              <a:t>Two 10-core E5-2650v3 Xeon Haswell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2.3GHz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25MB shared last level cache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AVX 2.0</a:t>
            </a:r>
          </a:p>
          <a:p>
            <a:pPr lvl="1">
              <a:buClr>
                <a:schemeClr val="accent2"/>
              </a:buClr>
            </a:pPr>
            <a:r>
              <a:rPr lang="en-US" b="1" dirty="0" smtClean="0">
                <a:latin typeface="Calibri" pitchFamily="34" charset="0"/>
              </a:rPr>
              <a:t>GPU: </a:t>
            </a:r>
            <a:r>
              <a:rPr lang="en-US" dirty="0" smtClean="0">
                <a:latin typeface="Calibri" pitchFamily="34" charset="0"/>
              </a:rPr>
              <a:t>NVIDIA Tesla K40m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12GB global memory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48KB shared memory per SM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288 GB/sec max BW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4.29 TFLOPS (single-precision)</a:t>
            </a:r>
          </a:p>
        </p:txBody>
      </p:sp>
    </p:spTree>
    <p:extLst>
      <p:ext uri="{BB962C8B-B14F-4D97-AF65-F5344CB8AC3E}">
        <p14:creationId xmlns:p14="http://schemas.microsoft.com/office/powerpoint/2010/main" val="9179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1.) Background: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Tensors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Content Placeholder 5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Tensors: Multidimensional arrays</a:t>
            </a:r>
          </a:p>
          <a:p>
            <a:pPr lvl="1"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Typically very large and </a:t>
            </a:r>
            <a:r>
              <a:rPr lang="en-US" dirty="0" smtClean="0">
                <a:latin typeface="Calibri" pitchFamily="34" charset="0"/>
              </a:rPr>
              <a:t>sparse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Ex: NELL-1 has 143 million NNZ and density of    10</a:t>
            </a:r>
            <a:r>
              <a:rPr lang="en-US" baseline="30000" dirty="0" smtClean="0">
                <a:latin typeface="Calibri" pitchFamily="34" charset="0"/>
              </a:rPr>
              <a:t>-13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Tensor Factorization: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Higher-order extension of matrix singular value decomposition (SVD)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CP-ALS: Alternating Least Squares</a:t>
            </a:r>
          </a:p>
          <a:p>
            <a:pPr lvl="2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Critical routine: </a:t>
            </a:r>
            <a:r>
              <a:rPr lang="en-US" dirty="0" err="1" smtClean="0">
                <a:latin typeface="Calibri" pitchFamily="34" charset="0"/>
              </a:rPr>
              <a:t>Matricized</a:t>
            </a:r>
            <a:r>
              <a:rPr lang="en-US" dirty="0" smtClean="0">
                <a:latin typeface="Calibri" pitchFamily="34" charset="0"/>
              </a:rPr>
              <a:t> tensor times Khatri-Rao product (MTTKRP)</a:t>
            </a:r>
          </a:p>
          <a:p>
            <a:pPr lvl="2">
              <a:buClr>
                <a:schemeClr val="accent2"/>
              </a:buClr>
            </a:pPr>
            <a:endParaRPr lang="en-US" dirty="0" smtClean="0">
              <a:latin typeface="Calibri" pitchFamily="34" charset="0"/>
            </a:endParaRPr>
          </a:p>
          <a:p>
            <a:pPr marL="658368" lvl="2" indent="0">
              <a:buNone/>
            </a:pPr>
            <a:endParaRPr lang="en-US" sz="2000" dirty="0" smtClean="0">
              <a:latin typeface="Calibri" pitchFamily="34" charset="0"/>
            </a:endParaRPr>
          </a:p>
          <a:p>
            <a:pPr lvl="2">
              <a:buNone/>
            </a:pP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057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Applications and Build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32-bit integers and single-precision floats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Compiler: </a:t>
            </a:r>
            <a:r>
              <a:rPr lang="en-US" dirty="0" err="1" smtClean="0">
                <a:latin typeface="Calibri" pitchFamily="34" charset="0"/>
              </a:rPr>
              <a:t>nvcc</a:t>
            </a:r>
            <a:r>
              <a:rPr lang="en-US" dirty="0" smtClean="0">
                <a:latin typeface="Calibri" pitchFamily="34" charset="0"/>
              </a:rPr>
              <a:t>/g++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MPI: </a:t>
            </a:r>
            <a:r>
              <a:rPr lang="en-US" dirty="0" err="1" smtClean="0">
                <a:latin typeface="Calibri" pitchFamily="34" charset="0"/>
              </a:rPr>
              <a:t>OpenMPI</a:t>
            </a:r>
            <a:r>
              <a:rPr lang="en-US" dirty="0" smtClean="0">
                <a:latin typeface="Calibri" pitchFamily="34" charset="0"/>
              </a:rPr>
              <a:t> 2.1.1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NCCL: 2.0.4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CUDA: 8.0</a:t>
            </a:r>
          </a:p>
        </p:txBody>
      </p:sp>
    </p:spTree>
    <p:extLst>
      <p:ext uri="{BB962C8B-B14F-4D97-AF65-F5344CB8AC3E}">
        <p14:creationId xmlns:p14="http://schemas.microsoft.com/office/powerpoint/2010/main" val="2595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Matricizing</a:t>
            </a:r>
            <a:r>
              <a:rPr lang="en-US" dirty="0" smtClean="0"/>
              <a:t> a Tensor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19200"/>
            <a:ext cx="6976033" cy="1752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971800"/>
            <a:ext cx="6173062" cy="32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87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Kronecker</a:t>
            </a:r>
            <a:r>
              <a:rPr lang="en-US" dirty="0" smtClean="0"/>
              <a:t> and Khatri-Rao </a:t>
            </a:r>
            <a:r>
              <a:rPr lang="en-US" dirty="0" err="1" smtClean="0"/>
              <a:t>Prodcuts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2153392"/>
            <a:ext cx="7874183" cy="2590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626" y="5029200"/>
            <a:ext cx="5515745" cy="7621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8626" y="1657314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Kronecker</a:t>
            </a:r>
            <a:r>
              <a:rPr lang="en-US" sz="2800" b="1" dirty="0" smtClean="0"/>
              <a:t> Product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99" y="450598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Khatri-Rao Product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50428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Background: </a:t>
            </a:r>
            <a:r>
              <a:rPr lang="en-US" sz="4000" b="1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ReFacTo</a:t>
            </a:r>
            <a:r>
              <a:rPr lang="en-US" sz="4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Communication</a:t>
            </a:r>
            <a:endParaRPr lang="en-US" sz="4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1905000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Communication required after each MTTKRP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Each MPI rank assigned a contiguous slice of the tensor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For each MPI rank, MTTKRP computes some number of rows of the factor matrix (lines 2, 5, 8)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Each MPI rank sends those updated rows to all other ranks (lines 3, 6, 9)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After communication, all MPI ranks have the same fully updated factor matrix</a:t>
            </a:r>
            <a:endParaRPr lang="en-US" dirty="0">
              <a:latin typeface="Calibri" pitchFamily="34" charset="0"/>
            </a:endParaRPr>
          </a:p>
          <a:p>
            <a:endParaRPr lang="en-US" sz="3500" dirty="0" smtClean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200400"/>
            <a:ext cx="5363534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Approach: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Communication Code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4165148" cy="4525963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MPI (original) </a:t>
            </a:r>
            <a:r>
              <a:rPr lang="en-US" dirty="0" err="1" smtClean="0">
                <a:latin typeface="Calibri" panose="020F0502020204030204" pitchFamily="34" charset="0"/>
              </a:rPr>
              <a:t>ReFacTo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65148" y="990600"/>
            <a:ext cx="4893128" cy="19812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CUDA-aware MPI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96637"/>
            <a:ext cx="3965122" cy="3581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590" y="1496637"/>
            <a:ext cx="4236244" cy="1442914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165148" y="2971800"/>
            <a:ext cx="4893127" cy="327659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r>
              <a:rPr lang="en-US" sz="2800" dirty="0" smtClean="0">
                <a:latin typeface="Calibri" panose="020F0502020204030204" pitchFamily="34" charset="0"/>
              </a:rPr>
              <a:t>NCCL</a:t>
            </a:r>
            <a:endParaRPr lang="en-US" dirty="0" smtClean="0">
              <a:latin typeface="Calibri" panose="020F05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548" y="3404558"/>
            <a:ext cx="4124325" cy="27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1.) Background: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Tensors  (cont.)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753" y="4114800"/>
            <a:ext cx="6895028" cy="21042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95400"/>
            <a:ext cx="5001078" cy="2588535"/>
          </a:xfrm>
          <a:prstGeom prst="rect">
            <a:avLst/>
          </a:prstGeom>
        </p:spPr>
      </p:pic>
      <p:sp>
        <p:nvSpPr>
          <p:cNvPr id="10" name="Left Bracket 9"/>
          <p:cNvSpPr/>
          <p:nvPr/>
        </p:nvSpPr>
        <p:spPr>
          <a:xfrm rot="5400000">
            <a:off x="2095499" y="1675834"/>
            <a:ext cx="76199" cy="1066800"/>
          </a:xfrm>
          <a:prstGeom prst="leftBracket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5400" y="2362200"/>
            <a:ext cx="39624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MTTKRP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b="1" dirty="0" smtClean="0"/>
              <a:t>:        </a:t>
            </a:r>
            <a:r>
              <a:rPr lang="en-US" b="1" dirty="0" err="1" smtClean="0"/>
              <a:t>Matricized</a:t>
            </a:r>
            <a:r>
              <a:rPr lang="en-US" b="1" dirty="0" smtClean="0"/>
              <a:t> Tensor (sparse)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en-US" b="1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⊙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: </a:t>
            </a:r>
            <a:r>
              <a:rPr lang="en-US" b="1" dirty="0" smtClean="0"/>
              <a:t>Khatri-Rao Product (dense)</a:t>
            </a:r>
            <a:endParaRPr lang="en-US" b="1" dirty="0"/>
          </a:p>
        </p:txBody>
      </p:sp>
      <p:cxnSp>
        <p:nvCxnSpPr>
          <p:cNvPr id="13" name="Elbow Connector 12"/>
          <p:cNvCxnSpPr>
            <a:stCxn id="10" idx="1"/>
            <a:endCxn id="11" idx="0"/>
          </p:cNvCxnSpPr>
          <p:nvPr/>
        </p:nvCxnSpPr>
        <p:spPr>
          <a:xfrm rot="16200000" flipH="1">
            <a:off x="4514566" y="-209833"/>
            <a:ext cx="191065" cy="4953001"/>
          </a:xfrm>
          <a:prstGeom prst="bentConnector3">
            <a:avLst>
              <a:gd name="adj1" fmla="val -62833"/>
            </a:avLst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257753" y="5715000"/>
            <a:ext cx="6895028" cy="504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1</a:t>
            </a:r>
            <a:r>
              <a:rPr lang="en-US" dirty="0" smtClean="0">
                <a:latin typeface="Calibri" panose="020F0502020204030204" pitchFamily="34" charset="0"/>
              </a:rPr>
              <a:t>.) Background: </a:t>
            </a:r>
            <a:r>
              <a:rPr lang="en-US" b="1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ReFacTo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Distributed </a:t>
            </a:r>
            <a:r>
              <a:rPr lang="en-US" dirty="0">
                <a:latin typeface="Calibri" pitchFamily="34" charset="0"/>
              </a:rPr>
              <a:t>Heterogeneous CP-ALS</a:t>
            </a: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Extension/</a:t>
            </a:r>
            <a:r>
              <a:rPr lang="en-US" dirty="0" err="1">
                <a:latin typeface="Calibri" pitchFamily="34" charset="0"/>
              </a:rPr>
              <a:t>refactorization</a:t>
            </a:r>
            <a:r>
              <a:rPr lang="en-US" dirty="0">
                <a:latin typeface="Calibri" pitchFamily="34" charset="0"/>
              </a:rPr>
              <a:t> of </a:t>
            </a:r>
            <a:r>
              <a:rPr lang="en-US" dirty="0" smtClean="0">
                <a:latin typeface="Calibri" pitchFamily="34" charset="0"/>
              </a:rPr>
              <a:t>existing CP-ALS algorithm</a:t>
            </a: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itchFamily="34" charset="0"/>
              </a:rPr>
              <a:t>DFacTo</a:t>
            </a:r>
            <a:endParaRPr lang="en-US" dirty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>
                <a:latin typeface="Calibri" pitchFamily="34" charset="0"/>
              </a:rPr>
              <a:t>Utilizes </a:t>
            </a:r>
            <a:r>
              <a:rPr lang="en-US" dirty="0" smtClean="0">
                <a:latin typeface="Calibri" pitchFamily="34" charset="0"/>
              </a:rPr>
              <a:t>one GPU </a:t>
            </a:r>
            <a:r>
              <a:rPr lang="en-US" dirty="0">
                <a:latin typeface="Calibri" pitchFamily="34" charset="0"/>
              </a:rPr>
              <a:t>on each </a:t>
            </a:r>
            <a:r>
              <a:rPr lang="en-US" dirty="0" smtClean="0">
                <a:latin typeface="Calibri" pitchFamily="34" charset="0"/>
              </a:rPr>
              <a:t>node for sparse matrix times vector (</a:t>
            </a:r>
            <a:r>
              <a:rPr lang="en-US" dirty="0" err="1" smtClean="0">
                <a:latin typeface="Calibri" pitchFamily="34" charset="0"/>
              </a:rPr>
              <a:t>SpMV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endParaRPr lang="en-US" sz="35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1.) Background</a:t>
            </a:r>
            <a:r>
              <a:rPr lang="en-US" dirty="0" smtClean="0">
                <a:latin typeface="Calibri" panose="020F0502020204030204" pitchFamily="34" charset="0"/>
              </a:rPr>
              <a:t>: </a:t>
            </a:r>
            <a:r>
              <a:rPr lang="en-US" sz="4000" b="1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ReFacTo</a:t>
            </a:r>
            <a:r>
              <a:rPr lang="en-US" sz="4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Communication</a:t>
            </a:r>
            <a:endParaRPr lang="en-US" sz="4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1905000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Communication required after each MTTKRP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Each MPI rank assigned a contiguous slice of the tensor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For each MPI rank, MTTKRP computes some number of rows of the factor matrix (lines 2, 5, 8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 smtClean="0">
              <a:latin typeface="Calibri" pitchFamily="34" charset="0"/>
            </a:endParaRP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Each MPI rank sends those updated rows to all other ranks (lines 3, 6, 9)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After communication, all MPI ranks have the same fully updated factor matrix</a:t>
            </a:r>
            <a:endParaRPr lang="en-US" dirty="0">
              <a:latin typeface="Calibri" pitchFamily="34" charset="0"/>
            </a:endParaRPr>
          </a:p>
          <a:p>
            <a:endParaRPr lang="en-US" sz="3500" dirty="0" smtClean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200400"/>
            <a:ext cx="5363534" cy="304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647950" y="4389120"/>
            <a:ext cx="609600" cy="0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47950" y="5029200"/>
            <a:ext cx="590550" cy="0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47950" y="5715000"/>
            <a:ext cx="609600" cy="0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" y="4567535"/>
            <a:ext cx="22098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Collective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Irregular </a:t>
            </a:r>
            <a:r>
              <a:rPr lang="en-US" b="1" dirty="0" err="1" smtClean="0"/>
              <a:t>msg</a:t>
            </a:r>
            <a:r>
              <a:rPr lang="en-US" b="1" dirty="0" smtClean="0"/>
              <a:t> sizes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blocking</a:t>
            </a:r>
          </a:p>
        </p:txBody>
      </p:sp>
    </p:spTree>
    <p:extLst>
      <p:ext uri="{BB962C8B-B14F-4D97-AF65-F5344CB8AC3E}">
        <p14:creationId xmlns:p14="http://schemas.microsoft.com/office/powerpoint/2010/main" val="35741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763000" cy="1046721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2</a:t>
            </a:r>
            <a:r>
              <a:rPr lang="en-US" sz="3200" dirty="0" smtClean="0"/>
              <a:t>.) Motivation: </a:t>
            </a:r>
            <a:r>
              <a:rPr lang="en-US" sz="3200" b="1" dirty="0" smtClean="0">
                <a:solidFill>
                  <a:schemeClr val="accent2"/>
                </a:solidFill>
              </a:rPr>
              <a:t>Communication vs. Computation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54" y="685800"/>
            <a:ext cx="6395621" cy="4800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24400" y="1295400"/>
            <a:ext cx="1447800" cy="229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4400" y="122544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All-GPU routines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286000" y="990600"/>
            <a:ext cx="4191000" cy="639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46589" y="1116983"/>
            <a:ext cx="366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alibri" panose="020F0502020204030204" pitchFamily="34" charset="0"/>
              </a:rPr>
              <a:t>ReFacTo</a:t>
            </a:r>
            <a:r>
              <a:rPr lang="en-US" b="1" dirty="0" smtClean="0">
                <a:latin typeface="Calibri" panose="020F0502020204030204" pitchFamily="34" charset="0"/>
              </a:rPr>
              <a:t> (FDR </a:t>
            </a:r>
            <a:r>
              <a:rPr lang="en-US" b="1" dirty="0" err="1" smtClean="0">
                <a:latin typeface="Calibri" panose="020F0502020204030204" pitchFamily="34" charset="0"/>
              </a:rPr>
              <a:t>Infiniband</a:t>
            </a:r>
            <a:r>
              <a:rPr lang="en-US" b="1" dirty="0" smtClean="0">
                <a:latin typeface="Calibri" panose="020F0502020204030204" pitchFamily="34" charset="0"/>
              </a:rPr>
              <a:t> – 32 nodes)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33732" y="5410200"/>
            <a:ext cx="8077200" cy="11430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sz="3400" dirty="0" smtClean="0">
                <a:latin typeface="Calibri" pitchFamily="34" charset="0"/>
              </a:rPr>
              <a:t>Communication cost dominating factor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3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.) Approach: </a:t>
            </a:r>
            <a:r>
              <a:rPr lang="en-US" sz="4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GPU-to-GPU Communication</a:t>
            </a:r>
            <a:endParaRPr lang="en-US" sz="4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48006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itchFamily="34" charset="0"/>
              </a:rPr>
              <a:t>Perform all computation on GPUs</a:t>
            </a:r>
          </a:p>
          <a:p>
            <a:pPr lvl="1">
              <a:buClr>
                <a:schemeClr val="accent2"/>
              </a:buClr>
            </a:pPr>
            <a:r>
              <a:rPr lang="en-US" sz="3100" dirty="0" smtClean="0">
                <a:latin typeface="Calibri" pitchFamily="34" charset="0"/>
              </a:rPr>
              <a:t>Then host only performs communication</a:t>
            </a:r>
          </a:p>
          <a:p>
            <a:pPr>
              <a:buClr>
                <a:schemeClr val="accent2"/>
              </a:buClr>
            </a:pPr>
            <a:r>
              <a:rPr lang="en-US" sz="3500" dirty="0" smtClean="0">
                <a:latin typeface="Calibri" pitchFamily="34" charset="0"/>
              </a:rPr>
              <a:t>Communication only involves </a:t>
            </a:r>
            <a:r>
              <a:rPr lang="en-US" sz="3500" dirty="0" smtClean="0">
                <a:latin typeface="Calibri" pitchFamily="34" charset="0"/>
              </a:rPr>
              <a:t>data residing on the GPUs</a:t>
            </a:r>
            <a:endParaRPr lang="en-US" sz="31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sz="3500" dirty="0" smtClean="0">
                <a:latin typeface="Calibri" pitchFamily="34" charset="0"/>
              </a:rPr>
              <a:t>Take advantage of specialized GPU communication software and hardware</a:t>
            </a:r>
          </a:p>
          <a:p>
            <a:pPr lvl="1">
              <a:buClr>
                <a:schemeClr val="accent2"/>
              </a:buClr>
            </a:pPr>
            <a:r>
              <a:rPr lang="en-US" sz="2700" dirty="0" smtClean="0">
                <a:latin typeface="Calibri" pitchFamily="34" charset="0"/>
              </a:rPr>
              <a:t>Software: CUDA aware MPI &amp; NCCL</a:t>
            </a:r>
          </a:p>
          <a:p>
            <a:pPr lvl="1">
              <a:buClr>
                <a:schemeClr val="accent2"/>
              </a:buClr>
            </a:pPr>
            <a:r>
              <a:rPr lang="en-US" sz="2700" dirty="0" smtClean="0">
                <a:latin typeface="Calibri" pitchFamily="34" charset="0"/>
              </a:rPr>
              <a:t>Hardware: </a:t>
            </a:r>
            <a:r>
              <a:rPr lang="en-US" sz="2700" dirty="0" err="1" smtClean="0">
                <a:latin typeface="Calibri" pitchFamily="34" charset="0"/>
              </a:rPr>
              <a:t>NVLink</a:t>
            </a:r>
            <a:endParaRPr lang="en-US" sz="2700" dirty="0" smtClean="0">
              <a:latin typeface="Calibri" pitchFamily="34" charset="0"/>
            </a:endParaRPr>
          </a:p>
          <a:p>
            <a:pPr lvl="1"/>
            <a:endParaRPr lang="en-US" sz="31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.) Approach: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CUDA-aware MPI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Send GPU buffers via MPI w/o explicit calls to </a:t>
            </a:r>
            <a:r>
              <a:rPr lang="en-US" dirty="0" err="1" smtClean="0">
                <a:latin typeface="Calibri" panose="020F0502020204030204" pitchFamily="34" charset="0"/>
              </a:rPr>
              <a:t>cudaMemcpy</a:t>
            </a:r>
            <a:endParaRPr lang="en-US" dirty="0" smtClean="0">
              <a:latin typeface="Calibri" panose="020F050202020403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Inter- and intra-node GPU communication</a:t>
            </a: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anose="020F0502020204030204" pitchFamily="34" charset="0"/>
              </a:rPr>
              <a:t>GPUDirect</a:t>
            </a:r>
            <a:r>
              <a:rPr lang="en-US" dirty="0" smtClean="0">
                <a:latin typeface="Calibri" panose="020F0502020204030204" pitchFamily="34" charset="0"/>
              </a:rPr>
              <a:t> Peer-to-Peer (P2P)</a:t>
            </a: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anose="020F0502020204030204" pitchFamily="34" charset="0"/>
              </a:rPr>
              <a:t>GPUDirect</a:t>
            </a:r>
            <a:r>
              <a:rPr lang="en-US" dirty="0" smtClean="0">
                <a:latin typeface="Calibri" panose="020F0502020204030204" pitchFamily="34" charset="0"/>
              </a:rPr>
              <a:t> RDMA (GDR)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No modifications required to MPI calls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Calibri" panose="020F0502020204030204" pitchFamily="34" charset="0"/>
              </a:rPr>
              <a:t>Supported libraries</a:t>
            </a:r>
          </a:p>
          <a:p>
            <a:pPr lvl="1">
              <a:buClr>
                <a:schemeClr val="accent2"/>
              </a:buClr>
            </a:pPr>
            <a:r>
              <a:rPr lang="en-US" dirty="0" err="1" smtClean="0">
                <a:latin typeface="Calibri" panose="020F0502020204030204" pitchFamily="34" charset="0"/>
              </a:rPr>
              <a:t>OpenMPI</a:t>
            </a:r>
            <a:r>
              <a:rPr lang="en-US" dirty="0" smtClean="0">
                <a:latin typeface="Calibri" panose="020F0502020204030204" pitchFamily="34" charset="0"/>
              </a:rPr>
              <a:t>, MVAPICH, etc.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6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43920</TotalTime>
  <Words>1979</Words>
  <Application>Microsoft Office PowerPoint</Application>
  <PresentationFormat>On-screen Show (4:3)</PresentationFormat>
  <Paragraphs>301</Paragraphs>
  <Slides>34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Custom Design</vt:lpstr>
      <vt:lpstr>Office Theme</vt:lpstr>
      <vt:lpstr>Photo Editor Photo</vt:lpstr>
      <vt:lpstr>PowerPoint Presentation</vt:lpstr>
      <vt:lpstr>Outline</vt:lpstr>
      <vt:lpstr>1.) Background: Tensors</vt:lpstr>
      <vt:lpstr>1.) Background: Tensors  (cont.)</vt:lpstr>
      <vt:lpstr>1.) Background: ReFacTo</vt:lpstr>
      <vt:lpstr>1.) Background: ReFacTo Communication</vt:lpstr>
      <vt:lpstr>2.) Motivation: Communication vs. Computation</vt:lpstr>
      <vt:lpstr>2.) Approach: GPU-to-GPU Communication</vt:lpstr>
      <vt:lpstr>2.) Approach: CUDA-aware MPI</vt:lpstr>
      <vt:lpstr>2.) Approach: NCCL</vt:lpstr>
      <vt:lpstr>2.) Approach: End Result</vt:lpstr>
      <vt:lpstr>3.) Experiment: Goal and Setup</vt:lpstr>
      <vt:lpstr>3.) Experiment: Performance Metric</vt:lpstr>
      <vt:lpstr>3.) Experiment: Cluster</vt:lpstr>
      <vt:lpstr>3.) Experiment: DGX-1</vt:lpstr>
      <vt:lpstr>3.) Experiment: Datasets</vt:lpstr>
      <vt:lpstr>3.) Results: Cluster</vt:lpstr>
      <vt:lpstr>3.) Results: DGX-1</vt:lpstr>
      <vt:lpstr>4.) Discussion: Overall</vt:lpstr>
      <vt:lpstr>4.) Discussion: Tensor Properties</vt:lpstr>
      <vt:lpstr>4.) Discussion: GPU Topology</vt:lpstr>
      <vt:lpstr>4.) Discussion: GPU Topology (cont.)</vt:lpstr>
      <vt:lpstr>5.) Conclusions</vt:lpstr>
      <vt:lpstr>5.) Future Work</vt:lpstr>
      <vt:lpstr>References</vt:lpstr>
      <vt:lpstr>Questions</vt:lpstr>
      <vt:lpstr>PowerPoint Presentation</vt:lpstr>
      <vt:lpstr>Back up Slides</vt:lpstr>
      <vt:lpstr>System: Cluster</vt:lpstr>
      <vt:lpstr>Applications and Build Details</vt:lpstr>
      <vt:lpstr>Matricizing a Tensor</vt:lpstr>
      <vt:lpstr>Kronecker and Khatri-Rao Prodcuts</vt:lpstr>
      <vt:lpstr>Background: ReFacTo Communication</vt:lpstr>
      <vt:lpstr>Approach: Communication Code</vt:lpstr>
    </vt:vector>
  </TitlesOfParts>
  <Company>LPS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Mountain, David</dc:creator>
  <cp:lastModifiedBy>Rolinger, Thomas</cp:lastModifiedBy>
  <cp:revision>631</cp:revision>
  <cp:lastPrinted>2017-10-05T16:12:37Z</cp:lastPrinted>
  <dcterms:created xsi:type="dcterms:W3CDTF">2015-07-10T18:40:40Z</dcterms:created>
  <dcterms:modified xsi:type="dcterms:W3CDTF">2017-11-13T14:06:32Z</dcterms:modified>
</cp:coreProperties>
</file>