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8" r:id="rId3"/>
    <p:sldId id="308" r:id="rId4"/>
    <p:sldId id="342" r:id="rId5"/>
    <p:sldId id="291" r:id="rId6"/>
    <p:sldId id="309" r:id="rId7"/>
    <p:sldId id="298" r:id="rId8"/>
    <p:sldId id="343" r:id="rId9"/>
    <p:sldId id="312" r:id="rId10"/>
    <p:sldId id="348" r:id="rId11"/>
    <p:sldId id="341" r:id="rId12"/>
    <p:sldId id="293" r:id="rId13"/>
    <p:sldId id="346" r:id="rId14"/>
    <p:sldId id="347" r:id="rId15"/>
    <p:sldId id="335" r:id="rId16"/>
    <p:sldId id="344" r:id="rId17"/>
    <p:sldId id="299" r:id="rId18"/>
    <p:sldId id="349" r:id="rId19"/>
  </p:sldIdLst>
  <p:sldSz cx="9144000" cy="5143500" type="screen16x9"/>
  <p:notesSz cx="6858000" cy="9144000"/>
  <p:defaultTextStyle>
    <a:defPPr>
      <a:defRPr lang="en-US"/>
    </a:defPPr>
    <a:lvl1pPr marL="0" algn="l" defTabSz="4571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2" algn="l" defTabSz="4571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24" algn="l" defTabSz="4571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86" algn="l" defTabSz="4571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48" algn="l" defTabSz="4571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10" algn="l" defTabSz="4571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72" algn="l" defTabSz="4571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33" algn="l" defTabSz="4571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96" algn="l" defTabSz="4571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515" autoAdjust="0"/>
  </p:normalViewPr>
  <p:slideViewPr>
    <p:cSldViewPr snapToGrid="0" snapToObjects="1">
      <p:cViewPr varScale="1">
        <p:scale>
          <a:sx n="94" d="100"/>
          <a:sy n="94" d="100"/>
        </p:scale>
        <p:origin x="-120" y="-42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3" d="100"/>
        <a:sy n="9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6F5E50-E25A-674E-9F06-F9DA08C84ECA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5E3574-5205-2948-A4DC-2F8B4BBCF2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78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2" algn="l" defTabSz="4571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24" algn="l" defTabSz="4571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86" algn="l" defTabSz="4571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48" algn="l" defTabSz="4571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10" algn="l" defTabSz="4571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72" algn="l" defTabSz="4571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33" algn="l" defTabSz="4571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96" algn="l" defTabSz="4571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C5C92-AC53-0B4A-B19A-0F2BB32E7F1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692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652513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F7C97-5B7C-164E-9633-769473C42809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C7C88-CD92-FB4D-8CCA-F8E84A54F44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Untitle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09" y="0"/>
            <a:ext cx="9169400" cy="1561542"/>
          </a:xfrm>
          <a:prstGeom prst="rect">
            <a:avLst/>
          </a:prstGeom>
        </p:spPr>
      </p:pic>
      <p:pic>
        <p:nvPicPr>
          <p:cNvPr id="8" name="Picture 7" descr="max-logo-from-slid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2" y="4394937"/>
            <a:ext cx="2436423" cy="748564"/>
          </a:xfrm>
          <a:prstGeom prst="rect">
            <a:avLst/>
          </a:prstGeom>
        </p:spPr>
      </p:pic>
      <p:pic>
        <p:nvPicPr>
          <p:cNvPr id="9" name="Picture 8" descr="umd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67" y="4394936"/>
            <a:ext cx="4140557" cy="6372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918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672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ntitle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5" y="2"/>
            <a:ext cx="9159876" cy="7143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4286"/>
            <a:ext cx="8229600" cy="728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F7C97-5B7C-164E-9633-769473C42809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C7C88-CD92-FB4D-8CCA-F8E84A54F4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466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2" tIns="45716" rIns="91432" bIns="4571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DF7C97-5B7C-164E-9633-769473C42809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4767264"/>
            <a:ext cx="21336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C7C88-CD92-FB4D-8CCA-F8E84A54F4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465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45716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1" indent="-342871" algn="l" defTabSz="457162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88" indent="-285726" algn="l" defTabSz="457162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4" indent="-228582" algn="l" defTabSz="45716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68" indent="-228582" algn="l" defTabSz="457162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28" indent="-228582" algn="l" defTabSz="457162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90" indent="-228582" algn="l" defTabSz="45716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52" indent="-228582" algn="l" defTabSz="45716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14" indent="-228582" algn="l" defTabSz="45716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76" indent="-228582" algn="l" defTabSz="45716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2" algn="l" defTabSz="457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4" algn="l" defTabSz="457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86" algn="l" defTabSz="457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48" algn="l" defTabSz="457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10" algn="l" defTabSz="457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72" algn="l" defTabSz="457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33" algn="l" defTabSz="457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96" algn="l" defTabSz="457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734" y="43294"/>
            <a:ext cx="8906895" cy="1447262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Regional Software Defined Science DMZ </a:t>
            </a:r>
            <a:b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(SD-SDMZ)</a:t>
            </a:r>
            <a:endParaRPr lang="en-US" sz="31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Supercomputing 2017</a:t>
            </a:r>
            <a:endParaRPr lang="en-US" dirty="0"/>
          </a:p>
          <a:p>
            <a:r>
              <a:rPr lang="en-US" dirty="0" smtClean="0"/>
              <a:t>November 12-17, 2017</a:t>
            </a:r>
            <a:endParaRPr lang="en-US" dirty="0"/>
          </a:p>
          <a:p>
            <a:r>
              <a:rPr lang="en-US" dirty="0" smtClean="0"/>
              <a:t>Denver, Colorado</a:t>
            </a:r>
            <a:endParaRPr lang="en-US" dirty="0"/>
          </a:p>
          <a:p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674546" y="3259431"/>
            <a:ext cx="3457264" cy="1026690"/>
          </a:xfrm>
          <a:prstGeom prst="rect">
            <a:avLst/>
          </a:prstGeom>
        </p:spPr>
        <p:txBody>
          <a:bodyPr vert="horz" lIns="91432" tIns="45716" rIns="91432" bIns="45716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Tom Lehman</a:t>
            </a:r>
          </a:p>
          <a:p>
            <a:pPr>
              <a:spcBef>
                <a:spcPts val="0"/>
              </a:spcBef>
            </a:pP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Director of Research</a:t>
            </a:r>
          </a:p>
          <a:p>
            <a:pPr>
              <a:spcBef>
                <a:spcPts val="0"/>
              </a:spcBef>
            </a:pP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UMD/MAX</a:t>
            </a:r>
          </a:p>
          <a:p>
            <a:pPr>
              <a:spcBef>
                <a:spcPts val="0"/>
              </a:spcBef>
            </a:pPr>
            <a:endParaRPr lang="en-US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4620623" y="3259431"/>
            <a:ext cx="3457264" cy="1026690"/>
          </a:xfrm>
          <a:prstGeom prst="rect">
            <a:avLst/>
          </a:prstGeom>
        </p:spPr>
        <p:txBody>
          <a:bodyPr vert="horz" lIns="91432" tIns="45716" rIns="91432" bIns="45716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Xi Yang</a:t>
            </a:r>
          </a:p>
          <a:p>
            <a:pPr>
              <a:spcBef>
                <a:spcPts val="0"/>
              </a:spcBef>
            </a:pP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Senior Research Scientist</a:t>
            </a:r>
          </a:p>
          <a:p>
            <a:pPr>
              <a:spcBef>
                <a:spcPts val="0"/>
              </a:spcBef>
            </a:pP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UMD/MAX</a:t>
            </a:r>
          </a:p>
          <a:p>
            <a:pPr>
              <a:spcBef>
                <a:spcPts val="0"/>
              </a:spcBef>
            </a:pPr>
            <a:endParaRPr lang="en-US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787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SD-Science DMZ Hardware/Software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37552"/>
            <a:ext cx="2397530" cy="861752"/>
          </a:xfrm>
          <a:prstGeom prst="rect">
            <a:avLst/>
          </a:prstGeom>
          <a:noFill/>
        </p:spPr>
        <p:txBody>
          <a:bodyPr wrap="square" lIns="121894" tIns="60946" rIns="121894" bIns="60946" rtlCol="0">
            <a:spAutoFit/>
          </a:bodyPr>
          <a:lstStyle/>
          <a:p>
            <a:r>
              <a:rPr lang="en-US" sz="1600" b="1" dirty="0">
                <a:solidFill>
                  <a:srgbClr val="008000"/>
                </a:solidFill>
              </a:rPr>
              <a:t>Brocade </a:t>
            </a:r>
            <a:r>
              <a:rPr lang="en-US" sz="1600" b="1" dirty="0">
                <a:solidFill>
                  <a:srgbClr val="008000"/>
                </a:solidFill>
              </a:rPr>
              <a:t>MLXe:</a:t>
            </a:r>
          </a:p>
          <a:p>
            <a:pPr marL="192016" indent="-192016">
              <a:buFont typeface="Arial"/>
              <a:buChar char="•"/>
            </a:pPr>
            <a:r>
              <a:rPr lang="en-US" sz="1600" b="1" dirty="0">
                <a:solidFill>
                  <a:srgbClr val="008000"/>
                </a:solidFill>
              </a:rPr>
              <a:t>OpenFlow 1.3 Capable</a:t>
            </a:r>
          </a:p>
          <a:p>
            <a:pPr marL="192016" indent="-192016">
              <a:buFont typeface="Arial"/>
              <a:buChar char="•"/>
            </a:pPr>
            <a:r>
              <a:rPr lang="en-US" sz="1600" b="1" dirty="0">
                <a:solidFill>
                  <a:srgbClr val="008000"/>
                </a:solidFill>
              </a:rPr>
              <a:t>8</a:t>
            </a:r>
            <a:r>
              <a:rPr lang="en-US" sz="1600" b="1" dirty="0">
                <a:solidFill>
                  <a:srgbClr val="008000"/>
                </a:solidFill>
              </a:rPr>
              <a:t>x100G Ports</a:t>
            </a:r>
            <a:endParaRPr lang="en-US" sz="1600" b="1" dirty="0">
              <a:solidFill>
                <a:srgbClr val="008000"/>
              </a:solidFill>
            </a:endParaRPr>
          </a:p>
        </p:txBody>
      </p:sp>
      <p:pic>
        <p:nvPicPr>
          <p:cNvPr id="5" name="Picture 4" descr="stackv-2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548" y="776011"/>
            <a:ext cx="3516923" cy="43003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" y="1572014"/>
            <a:ext cx="5438385" cy="1354195"/>
          </a:xfrm>
          <a:prstGeom prst="rect">
            <a:avLst/>
          </a:prstGeom>
          <a:noFill/>
        </p:spPr>
        <p:txBody>
          <a:bodyPr wrap="square" lIns="121894" tIns="60946" rIns="121894" bIns="60946" rtlCol="0">
            <a:spAutoFit/>
          </a:bodyPr>
          <a:lstStyle/>
          <a:p>
            <a:r>
              <a:rPr lang="en-US" sz="1600" b="1" dirty="0">
                <a:solidFill>
                  <a:schemeClr val="accent2">
                    <a:lumMod val="50000"/>
                  </a:schemeClr>
                </a:solidFill>
              </a:rPr>
              <a:t>Cisco Unified Computing System (UCS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</a:rPr>
              <a:t>):</a:t>
            </a:r>
          </a:p>
          <a:p>
            <a:pPr marL="192016" indent="-192016">
              <a:buFont typeface="Arial"/>
              <a:buChar char="•"/>
            </a:pP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</a:rPr>
              <a:t>12 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</a:rPr>
              <a:t>Compute Blades, dual socket, multi-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</a:rPr>
              <a:t>core</a:t>
            </a:r>
          </a:p>
          <a:p>
            <a:pPr marL="192016" indent="-192016">
              <a:buFont typeface="Arial"/>
              <a:buChar char="•"/>
            </a:pP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</a:rPr>
              <a:t>2x2 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</a:rPr>
              <a:t>redundant Fabric Interconnects with FEX 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</a:rPr>
              <a:t>technology</a:t>
            </a:r>
          </a:p>
          <a:p>
            <a:pPr marL="192016" indent="-192016">
              <a:buFont typeface="Arial"/>
              <a:buChar char="•"/>
            </a:pP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</a:rPr>
              <a:t>2x3548 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</a:rPr>
              <a:t>Nexus OpenFlow capable 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</a:rPr>
              <a:t>switch</a:t>
            </a:r>
          </a:p>
          <a:p>
            <a:pPr marL="192016" indent="-192016">
              <a:buFont typeface="Arial"/>
              <a:buChar char="•"/>
            </a:pP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</a:rPr>
              <a:t>running OpenStack Liberty</a:t>
            </a:r>
            <a:endParaRPr lang="en-US" sz="1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" y="2890582"/>
            <a:ext cx="5508951" cy="2277524"/>
          </a:xfrm>
          <a:prstGeom prst="rect">
            <a:avLst/>
          </a:prstGeom>
          <a:noFill/>
        </p:spPr>
        <p:txBody>
          <a:bodyPr wrap="square" lIns="121894" tIns="60946" rIns="121894" bIns="60946" rtlCol="0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Ceph (luminous)/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Ethernet High Performance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File System:</a:t>
            </a:r>
            <a:endParaRPr lang="en-US" sz="16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192016" indent="-192016">
              <a:buFont typeface="Arial"/>
              <a:buChar char="•"/>
            </a:pP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6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Object Storage Devices at 36 TB each (12x3TB drives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en-US" sz="16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192016" indent="-192016">
              <a:buFont typeface="Arial"/>
              <a:buChar char="•"/>
            </a:pP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Approximately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200 Terabytes high performance cache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storage</a:t>
            </a:r>
          </a:p>
          <a:p>
            <a:pPr marL="192016" indent="-192016">
              <a:buFont typeface="Arial"/>
              <a:buChar char="•"/>
            </a:pP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Each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OSD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chassis</a:t>
            </a:r>
          </a:p>
          <a:p>
            <a:pPr marL="466324" lvl="1" indent="-192016">
              <a:buFont typeface="Arial"/>
              <a:buChar char="•"/>
            </a:pP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2U Chassis, 2 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Intel Xeon E5-2609 Quad-Core, 2.4Ghz 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CPUs</a:t>
            </a:r>
            <a:endParaRPr lang="en-US" sz="12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466324" lvl="1" indent="-192016">
              <a:buFont typeface="Arial"/>
              <a:buChar char="•"/>
            </a:pP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8GB Memory</a:t>
            </a:r>
            <a:endParaRPr lang="en-US" sz="12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466324" lvl="1" indent="-192016">
              <a:buFont typeface="Arial"/>
              <a:buChar char="•"/>
            </a:pP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LSI </a:t>
            </a:r>
            <a:r>
              <a:rPr lang="en-US" sz="1200" b="1" dirty="0" err="1">
                <a:solidFill>
                  <a:schemeClr val="accent1">
                    <a:lumMod val="75000"/>
                  </a:schemeClr>
                </a:solidFill>
              </a:rPr>
              <a:t>MegaRaid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 9280-16i4 SAS, 6GB/s PCI-e RAID 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Card</a:t>
            </a:r>
          </a:p>
          <a:p>
            <a:pPr marL="466324" lvl="1" indent="-192016">
              <a:buFont typeface="Arial"/>
              <a:buChar char="•"/>
            </a:pP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Dual 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Port 10Gbe NIC 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card</a:t>
            </a:r>
            <a:endParaRPr lang="en-US" sz="12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466324" lvl="1" indent="-192016">
              <a:buFont typeface="Arial"/>
              <a:buChar char="•"/>
            </a:pP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12 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3 </a:t>
            </a:r>
            <a:r>
              <a:rPr lang="en-US" sz="1200" b="1" dirty="0" err="1">
                <a:solidFill>
                  <a:schemeClr val="accent1">
                    <a:lumMod val="75000"/>
                  </a:schemeClr>
                </a:solidFill>
              </a:rPr>
              <a:t>Tbyte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 SATA 6GB/s Hard Drives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16743" y="637552"/>
            <a:ext cx="2397530" cy="861752"/>
          </a:xfrm>
          <a:prstGeom prst="rect">
            <a:avLst/>
          </a:prstGeom>
          <a:noFill/>
        </p:spPr>
        <p:txBody>
          <a:bodyPr wrap="square" lIns="121894" tIns="60946" rIns="121894" bIns="60946" rtlCol="0">
            <a:spAutoFit/>
          </a:bodyPr>
          <a:lstStyle/>
          <a:p>
            <a:pPr marL="192016" indent="-192016">
              <a:buFont typeface="Arial"/>
              <a:buChar char="•"/>
            </a:pPr>
            <a:r>
              <a:rPr lang="en-US" sz="1600" b="1" dirty="0">
                <a:solidFill>
                  <a:srgbClr val="008000"/>
                </a:solidFill>
              </a:rPr>
              <a:t>4x40G Ports</a:t>
            </a:r>
          </a:p>
          <a:p>
            <a:pPr marL="192016" indent="-192016">
              <a:buFont typeface="Arial"/>
              <a:buChar char="•"/>
            </a:pPr>
            <a:r>
              <a:rPr lang="en-US" sz="1600" b="1" dirty="0">
                <a:solidFill>
                  <a:srgbClr val="008000"/>
                </a:solidFill>
              </a:rPr>
              <a:t>24x10G Ports</a:t>
            </a:r>
          </a:p>
          <a:p>
            <a:pPr marL="192016" indent="-192016">
              <a:buFont typeface="Arial"/>
              <a:buChar char="•"/>
            </a:pPr>
            <a:r>
              <a:rPr lang="en-US" sz="1600" b="1" dirty="0">
                <a:solidFill>
                  <a:srgbClr val="008000"/>
                </a:solidFill>
              </a:rPr>
              <a:t>48x1G </a:t>
            </a:r>
            <a:r>
              <a:rPr lang="en-US" sz="1600" b="1" dirty="0">
                <a:solidFill>
                  <a:srgbClr val="008000"/>
                </a:solidFill>
              </a:rPr>
              <a:t>Ports</a:t>
            </a:r>
          </a:p>
        </p:txBody>
      </p:sp>
    </p:spTree>
    <p:extLst>
      <p:ext uri="{BB962C8B-B14F-4D97-AF65-F5344CB8AC3E}">
        <p14:creationId xmlns:p14="http://schemas.microsoft.com/office/powerpoint/2010/main" val="1269007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StackV Software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13349" y="2932097"/>
            <a:ext cx="2444080" cy="461661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en-US" sz="2400" b="1" dirty="0">
                <a:solidFill>
                  <a:srgbClr val="632523"/>
                </a:solidFill>
              </a:rPr>
              <a:t>Conceptual View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6637" y="2879746"/>
            <a:ext cx="1778000" cy="461661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Architecture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4564900" y="3108999"/>
            <a:ext cx="359228" cy="187589"/>
          </a:xfrm>
          <a:prstGeom prst="rightArrow">
            <a:avLst>
              <a:gd name="adj1" fmla="val 44197"/>
              <a:gd name="adj2" fmla="val 50000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4948" y="3341411"/>
            <a:ext cx="4859183" cy="1631208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marL="91432" indent="-91432">
              <a:buFont typeface="Arial"/>
              <a:buChar char="•"/>
            </a:pPr>
            <a:r>
              <a:rPr lang="en-US" dirty="0" smtClean="0"/>
              <a:t>UMD/MAX </a:t>
            </a:r>
            <a:r>
              <a:rPr lang="en-US" dirty="0"/>
              <a:t>d</a:t>
            </a:r>
            <a:r>
              <a:rPr lang="en-US" dirty="0" smtClean="0"/>
              <a:t>eveloped StackV is an </a:t>
            </a:r>
            <a:r>
              <a:rPr lang="en-US" dirty="0"/>
              <a:t>open </a:t>
            </a:r>
            <a:r>
              <a:rPr lang="en-US" dirty="0" smtClean="0"/>
              <a:t>source model driven orchestration system:</a:t>
            </a:r>
          </a:p>
          <a:p>
            <a:pPr marL="182865" lvl="1" indent="182865">
              <a:buFont typeface="Wingdings" charset="2"/>
              <a:buChar char="§"/>
            </a:pPr>
            <a:r>
              <a:rPr lang="en-US" sz="1600" dirty="0"/>
              <a:t>github.com/MAX-UMD/</a:t>
            </a:r>
            <a:r>
              <a:rPr lang="en-US" sz="1600" dirty="0" err="1"/>
              <a:t>stackV.community</a:t>
            </a:r>
            <a:endParaRPr lang="en-US" sz="1600" dirty="0"/>
          </a:p>
          <a:p>
            <a:pPr marL="91432" indent="-91432">
              <a:buFont typeface="Arial"/>
              <a:buChar char="•"/>
            </a:pPr>
            <a:r>
              <a:rPr lang="en-US" sz="1600" dirty="0" smtClean="0"/>
              <a:t>Native </a:t>
            </a:r>
            <a:r>
              <a:rPr lang="en-US" sz="1600" dirty="0"/>
              <a:t>StackV Application (Northbound) API</a:t>
            </a:r>
          </a:p>
          <a:p>
            <a:pPr marL="91432" indent="-91432">
              <a:buFont typeface="Arial"/>
              <a:buChar char="•"/>
            </a:pPr>
            <a:r>
              <a:rPr lang="en-US" sz="1600" dirty="0"/>
              <a:t>Access via GENI Aggregate Manager API</a:t>
            </a:r>
          </a:p>
          <a:p>
            <a:pPr marL="91432" indent="-91432">
              <a:buFont typeface="Arial"/>
              <a:buChar char="•"/>
            </a:pPr>
            <a:r>
              <a:rPr lang="en-US" sz="1600" dirty="0"/>
              <a:t>Multiple Drivers, Southbound APIs</a:t>
            </a:r>
          </a:p>
        </p:txBody>
      </p:sp>
      <p:pic>
        <p:nvPicPr>
          <p:cNvPr id="4" name="Picture 3" descr="stackv-v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224" y="811342"/>
            <a:ext cx="4154855" cy="4026416"/>
          </a:xfrm>
          <a:prstGeom prst="rect">
            <a:avLst/>
          </a:prstGeom>
        </p:spPr>
      </p:pic>
      <p:pic>
        <p:nvPicPr>
          <p:cNvPr id="6" name="Picture 5" descr="stackv-arch-v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9" y="716293"/>
            <a:ext cx="4468263" cy="229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883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029" y="-20409"/>
            <a:ext cx="8229600" cy="72866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632523"/>
                </a:solidFill>
              </a:rPr>
              <a:t>Model Driven Orchestration</a:t>
            </a:r>
            <a:endParaRPr lang="en-US" b="1" dirty="0">
              <a:solidFill>
                <a:srgbClr val="63252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5482"/>
            <a:ext cx="8229600" cy="398689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Modeling schemas based on OGF Network Markup Language (NML). </a:t>
            </a:r>
          </a:p>
          <a:p>
            <a:r>
              <a:rPr lang="en-US" dirty="0" smtClean="0"/>
              <a:t>Developed extensions to allow resources which are connected to the network to also be modeled: Multi-Resource Markup Language (MRML)</a:t>
            </a:r>
          </a:p>
          <a:p>
            <a:pPr lvl="1"/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/MAX-UMD/</a:t>
            </a:r>
            <a:r>
              <a:rPr lang="en-US" dirty="0" err="1"/>
              <a:t>nml-</a:t>
            </a:r>
            <a:r>
              <a:rPr lang="en-US" dirty="0" err="1" smtClean="0"/>
              <a:t>mrml</a:t>
            </a:r>
            <a:r>
              <a:rPr lang="en-US" dirty="0" smtClean="0"/>
              <a:t>	</a:t>
            </a:r>
          </a:p>
          <a:p>
            <a:r>
              <a:rPr lang="en-US" dirty="0" smtClean="0"/>
              <a:t>Utilizes Resource </a:t>
            </a:r>
            <a:r>
              <a:rPr lang="en-US" dirty="0"/>
              <a:t>Description Framework (RDF) </a:t>
            </a:r>
            <a:r>
              <a:rPr lang="en-US" dirty="0" smtClean="0"/>
              <a:t>and </a:t>
            </a:r>
            <a:r>
              <a:rPr lang="en-US" dirty="0"/>
              <a:t>OWL 2 Web Ontology Language W3C Specifications 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49990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537029" y="-20409"/>
            <a:ext cx="8229600" cy="728663"/>
          </a:xfrm>
          <a:prstGeom prst="rect">
            <a:avLst/>
          </a:prstGeom>
        </p:spPr>
        <p:txBody>
          <a:bodyPr vert="horz" lIns="91432" tIns="45716" rIns="91432" bIns="45716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632523"/>
                </a:solidFill>
              </a:rPr>
              <a:t>SD-SDMZ Demonstration </a:t>
            </a:r>
          </a:p>
        </p:txBody>
      </p:sp>
      <p:pic>
        <p:nvPicPr>
          <p:cNvPr id="4" name="Picture 3" descr="ahc-1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97" y="708255"/>
            <a:ext cx="8502063" cy="443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110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537029" y="-20409"/>
            <a:ext cx="8229600" cy="728663"/>
          </a:xfrm>
          <a:prstGeom prst="rect">
            <a:avLst/>
          </a:prstGeom>
        </p:spPr>
        <p:txBody>
          <a:bodyPr vert="horz" lIns="91432" tIns="45716" rIns="91432" bIns="45716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632523"/>
                </a:solidFill>
              </a:rPr>
              <a:t>SD-SDMZ Demonstration </a:t>
            </a:r>
          </a:p>
        </p:txBody>
      </p:sp>
      <p:pic>
        <p:nvPicPr>
          <p:cNvPr id="3" name="Picture 2" descr="ahc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8992"/>
            <a:ext cx="9144000" cy="407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277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5943600" y="3181352"/>
            <a:ext cx="1803400" cy="7334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VTN</a:t>
            </a:r>
          </a:p>
        </p:txBody>
      </p:sp>
      <p:sp>
        <p:nvSpPr>
          <p:cNvPr id="5" name="Oval 4"/>
          <p:cNvSpPr/>
          <p:nvPr/>
        </p:nvSpPr>
        <p:spPr>
          <a:xfrm>
            <a:off x="1016004" y="3124202"/>
            <a:ext cx="1828801" cy="82867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VPC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1181100" y="3209925"/>
            <a:ext cx="1397000" cy="457200"/>
          </a:xfrm>
          <a:prstGeom prst="ellipse">
            <a:avLst/>
          </a:prstGeom>
          <a:noFill/>
          <a:ln w="1905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  subnet</a:t>
            </a:r>
          </a:p>
        </p:txBody>
      </p:sp>
      <p:sp>
        <p:nvSpPr>
          <p:cNvPr id="7" name="Rectangle 6"/>
          <p:cNvSpPr/>
          <p:nvPr/>
        </p:nvSpPr>
        <p:spPr>
          <a:xfrm>
            <a:off x="1879603" y="2533652"/>
            <a:ext cx="749301" cy="311604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91432" tIns="45716" rIns="91432" bIns="45716">
            <a:spAutoFit/>
          </a:bodyPr>
          <a:lstStyle/>
          <a:p>
            <a:pPr algn="ctr"/>
            <a:r>
              <a:rPr lang="en-US" sz="1400" dirty="0"/>
              <a:t>VM-x-1</a:t>
            </a:r>
          </a:p>
        </p:txBody>
      </p:sp>
      <p:sp>
        <p:nvSpPr>
          <p:cNvPr id="8" name="Rectangle 7"/>
          <p:cNvSpPr/>
          <p:nvPr/>
        </p:nvSpPr>
        <p:spPr>
          <a:xfrm>
            <a:off x="1714503" y="2752727"/>
            <a:ext cx="749301" cy="311604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91432" tIns="45716" rIns="91432" bIns="45716">
            <a:spAutoFit/>
          </a:bodyPr>
          <a:lstStyle/>
          <a:p>
            <a:pPr algn="ctr"/>
            <a:r>
              <a:rPr lang="en-US" sz="1400" dirty="0"/>
              <a:t>………</a:t>
            </a:r>
          </a:p>
        </p:txBody>
      </p:sp>
      <p:sp>
        <p:nvSpPr>
          <p:cNvPr id="9" name="Rectangle 8"/>
          <p:cNvSpPr/>
          <p:nvPr/>
        </p:nvSpPr>
        <p:spPr>
          <a:xfrm>
            <a:off x="1397002" y="2886077"/>
            <a:ext cx="812801" cy="311604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91432" tIns="45716" rIns="91432" bIns="45716">
            <a:spAutoFit/>
          </a:bodyPr>
          <a:lstStyle/>
          <a:p>
            <a:pPr algn="ctr"/>
            <a:r>
              <a:rPr lang="en-US" sz="1400" dirty="0"/>
              <a:t>VM-x-m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451100" y="3200400"/>
            <a:ext cx="647700" cy="266700"/>
          </a:xfrm>
          <a:prstGeom prst="roundRect">
            <a:avLst/>
          </a:prstGeom>
          <a:solidFill>
            <a:srgbClr val="28CD66"/>
          </a:solidFill>
          <a:ln>
            <a:solidFill>
              <a:srgbClr val="28CD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r>
              <a:rPr lang="en-US" dirty="0" err="1" smtClean="0"/>
              <a:t>vgw</a:t>
            </a:r>
            <a:endParaRPr lang="en-US" dirty="0" smtClean="0"/>
          </a:p>
        </p:txBody>
      </p:sp>
      <p:sp>
        <p:nvSpPr>
          <p:cNvPr id="11" name="Rounded Rectangle 10"/>
          <p:cNvSpPr/>
          <p:nvPr/>
        </p:nvSpPr>
        <p:spPr>
          <a:xfrm>
            <a:off x="3987800" y="3067050"/>
            <a:ext cx="1041400" cy="4762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32" tIns="45716" rIns="91432" bIns="45716" rtlCol="0" anchor="ctr"/>
          <a:lstStyle/>
          <a:p>
            <a:pPr algn="ctr"/>
            <a:r>
              <a:rPr lang="en-US" b="1" dirty="0" smtClean="0"/>
              <a:t>SDN</a:t>
            </a:r>
            <a:endParaRPr lang="en-US" b="1" dirty="0"/>
          </a:p>
        </p:txBody>
      </p:sp>
      <p:sp>
        <p:nvSpPr>
          <p:cNvPr id="12" name="Left-Right Arrow 11"/>
          <p:cNvSpPr/>
          <p:nvPr/>
        </p:nvSpPr>
        <p:spPr>
          <a:xfrm>
            <a:off x="2984500" y="3086100"/>
            <a:ext cx="1257300" cy="457200"/>
          </a:xfrm>
          <a:prstGeom prst="left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32" tIns="45716" rIns="91432" bIns="45716" rtlCol="0" anchor="ctr"/>
          <a:lstStyle/>
          <a:p>
            <a:pPr algn="ctr"/>
            <a:r>
              <a:rPr lang="en-US" sz="1600" b="1" dirty="0"/>
              <a:t>Direct</a:t>
            </a:r>
          </a:p>
          <a:p>
            <a:pPr algn="ctr"/>
            <a:r>
              <a:rPr lang="en-US" sz="1600" b="1" dirty="0"/>
              <a:t>Connect</a:t>
            </a:r>
          </a:p>
        </p:txBody>
      </p:sp>
      <p:sp>
        <p:nvSpPr>
          <p:cNvPr id="13" name="Left-Right Arrow 12"/>
          <p:cNvSpPr/>
          <p:nvPr/>
        </p:nvSpPr>
        <p:spPr>
          <a:xfrm>
            <a:off x="4876800" y="3095625"/>
            <a:ext cx="1257300" cy="457200"/>
          </a:xfrm>
          <a:prstGeom prst="left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32" tIns="45716" rIns="91432" bIns="45716" rtlCol="0" anchor="ctr"/>
          <a:lstStyle/>
          <a:p>
            <a:pPr algn="ctr"/>
            <a:r>
              <a:rPr lang="en-US" sz="1600" b="1" dirty="0"/>
              <a:t>UCS</a:t>
            </a:r>
          </a:p>
          <a:p>
            <a:pPr algn="ctr"/>
            <a:r>
              <a:rPr lang="en-US" sz="1600" b="1" dirty="0"/>
              <a:t>Fabric</a:t>
            </a:r>
          </a:p>
        </p:txBody>
      </p:sp>
      <p:sp>
        <p:nvSpPr>
          <p:cNvPr id="14" name="Oval 13"/>
          <p:cNvSpPr/>
          <p:nvPr/>
        </p:nvSpPr>
        <p:spPr>
          <a:xfrm>
            <a:off x="6146800" y="3228975"/>
            <a:ext cx="1397000" cy="457200"/>
          </a:xfrm>
          <a:prstGeom prst="ellipse">
            <a:avLst/>
          </a:prstGeom>
          <a:noFill/>
          <a:ln w="1905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  subnet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086604" y="2428877"/>
            <a:ext cx="749301" cy="311604"/>
          </a:xfrm>
          <a:prstGeom prst="rect">
            <a:avLst/>
          </a:prstGeom>
          <a:solidFill>
            <a:schemeClr val="accent3">
              <a:lumMod val="75000"/>
            </a:schemeClr>
          </a:solidFill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91432" tIns="45716" rIns="91432" bIns="45716">
            <a:spAutoFit/>
          </a:bodyPr>
          <a:lstStyle/>
          <a:p>
            <a:pPr algn="ctr"/>
            <a:r>
              <a:rPr lang="en-US" sz="1400" dirty="0"/>
              <a:t>VM-y-2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086604" y="2876552"/>
            <a:ext cx="749301" cy="311604"/>
          </a:xfrm>
          <a:prstGeom prst="rect">
            <a:avLst/>
          </a:prstGeom>
          <a:solidFill>
            <a:schemeClr val="accent3">
              <a:lumMod val="75000"/>
            </a:schemeClr>
          </a:solidFill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91432" tIns="45716" rIns="91432" bIns="45716">
            <a:spAutoFit/>
          </a:bodyPr>
          <a:lstStyle/>
          <a:p>
            <a:pPr algn="ctr"/>
            <a:r>
              <a:rPr lang="en-US" sz="1400" dirty="0"/>
              <a:t>VM-y-k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664201" y="2600327"/>
            <a:ext cx="774700" cy="311604"/>
          </a:xfrm>
          <a:prstGeom prst="rect">
            <a:avLst/>
          </a:prstGeom>
          <a:solidFill>
            <a:schemeClr val="accent3">
              <a:lumMod val="75000"/>
            </a:schemeClr>
          </a:solidFill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91432" tIns="45716" rIns="91432" bIns="45716">
            <a:spAutoFit/>
          </a:bodyPr>
          <a:lstStyle/>
          <a:p>
            <a:pPr algn="ctr"/>
            <a:r>
              <a:rPr lang="en-US" sz="1400" dirty="0"/>
              <a:t>VM-y-1</a:t>
            </a:r>
          </a:p>
        </p:txBody>
      </p:sp>
      <p:sp>
        <p:nvSpPr>
          <p:cNvPr id="18" name="Oval 17"/>
          <p:cNvSpPr/>
          <p:nvPr/>
        </p:nvSpPr>
        <p:spPr>
          <a:xfrm>
            <a:off x="4914900" y="2781302"/>
            <a:ext cx="1168400" cy="428625"/>
          </a:xfrm>
          <a:prstGeom prst="ellipse">
            <a:avLst/>
          </a:prstGeom>
          <a:noFill/>
          <a:ln w="1905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SR-IOV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Profile-1</a:t>
            </a:r>
          </a:p>
        </p:txBody>
      </p:sp>
      <p:sp>
        <p:nvSpPr>
          <p:cNvPr id="19" name="Oval 18"/>
          <p:cNvSpPr/>
          <p:nvPr/>
        </p:nvSpPr>
        <p:spPr>
          <a:xfrm>
            <a:off x="6134100" y="2619375"/>
            <a:ext cx="1168400" cy="400050"/>
          </a:xfrm>
          <a:prstGeom prst="ellipse">
            <a:avLst/>
          </a:prstGeom>
          <a:noFill/>
          <a:ln w="1905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SR-IOV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Profile-2</a:t>
            </a:r>
          </a:p>
        </p:txBody>
      </p:sp>
      <p:sp>
        <p:nvSpPr>
          <p:cNvPr id="20" name="Oval 19"/>
          <p:cNvSpPr/>
          <p:nvPr/>
        </p:nvSpPr>
        <p:spPr>
          <a:xfrm>
            <a:off x="5448300" y="2324102"/>
            <a:ext cx="1079500" cy="352425"/>
          </a:xfrm>
          <a:prstGeom prst="ellipse">
            <a:avLst/>
          </a:prstGeom>
          <a:solidFill>
            <a:srgbClr val="28CD66">
              <a:alpha val="30000"/>
            </a:srgbClr>
          </a:solidFill>
          <a:ln w="19050">
            <a:solidFill>
              <a:srgbClr val="28CD66">
                <a:alpha val="2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r>
              <a:rPr lang="en-US" sz="1400" dirty="0" err="1">
                <a:solidFill>
                  <a:schemeClr val="tx1"/>
                </a:solidFill>
              </a:rPr>
              <a:t>Quagga</a:t>
            </a:r>
            <a:endParaRPr lang="en-US" sz="1400" dirty="0">
              <a:solidFill>
                <a:schemeClr val="tx1"/>
              </a:solidFill>
            </a:endParaRP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BGP</a:t>
            </a:r>
          </a:p>
        </p:txBody>
      </p:sp>
      <p:sp>
        <p:nvSpPr>
          <p:cNvPr id="21" name="Oval 20"/>
          <p:cNvSpPr/>
          <p:nvPr/>
        </p:nvSpPr>
        <p:spPr>
          <a:xfrm>
            <a:off x="7620000" y="2276477"/>
            <a:ext cx="850900" cy="352425"/>
          </a:xfrm>
          <a:prstGeom prst="ellipse">
            <a:avLst/>
          </a:prstGeom>
          <a:solidFill>
            <a:schemeClr val="accent3">
              <a:lumMod val="60000"/>
              <a:lumOff val="40000"/>
              <a:alpha val="30000"/>
            </a:schemeClr>
          </a:solidFill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r>
              <a:rPr lang="en-US" sz="1400" dirty="0" err="1">
                <a:solidFill>
                  <a:schemeClr val="tx1"/>
                </a:solidFill>
              </a:rPr>
              <a:t>Ceph</a:t>
            </a:r>
            <a:r>
              <a:rPr lang="en-US" sz="1400" dirty="0">
                <a:solidFill>
                  <a:schemeClr val="tx1"/>
                </a:solidFill>
              </a:rPr>
              <a:t> RBD</a:t>
            </a:r>
          </a:p>
        </p:txBody>
      </p:sp>
      <p:sp>
        <p:nvSpPr>
          <p:cNvPr id="22" name="Oval 21"/>
          <p:cNvSpPr/>
          <p:nvPr/>
        </p:nvSpPr>
        <p:spPr>
          <a:xfrm>
            <a:off x="7645401" y="2933702"/>
            <a:ext cx="914400" cy="352425"/>
          </a:xfrm>
          <a:prstGeom prst="ellipse">
            <a:avLst/>
          </a:prstGeom>
          <a:solidFill>
            <a:schemeClr val="accent3">
              <a:lumMod val="60000"/>
              <a:lumOff val="40000"/>
              <a:alpha val="30000"/>
            </a:schemeClr>
          </a:solidFill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r>
              <a:rPr lang="en-US" sz="1400" dirty="0" err="1">
                <a:solidFill>
                  <a:schemeClr val="tx1"/>
                </a:solidFill>
              </a:rPr>
              <a:t>Ceph</a:t>
            </a:r>
            <a:r>
              <a:rPr lang="en-US" sz="1400" dirty="0">
                <a:solidFill>
                  <a:schemeClr val="tx1"/>
                </a:solidFill>
              </a:rPr>
              <a:t> RBD</a:t>
            </a:r>
          </a:p>
        </p:txBody>
      </p:sp>
      <p:sp>
        <p:nvSpPr>
          <p:cNvPr id="23" name="Left Brace 22"/>
          <p:cNvSpPr/>
          <p:nvPr/>
        </p:nvSpPr>
        <p:spPr>
          <a:xfrm rot="16200000">
            <a:off x="4236248" y="2418556"/>
            <a:ext cx="366713" cy="2692400"/>
          </a:xfrm>
          <a:prstGeom prst="leftBrac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32" tIns="45716" rIns="91432" bIns="45716" rtlCol="0" anchor="ctr"/>
          <a:lstStyle/>
          <a:p>
            <a:pPr algn="ctr"/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770619" y="3924302"/>
            <a:ext cx="695239" cy="369328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pPr algn="ctr"/>
            <a:r>
              <a:rPr lang="en-US" dirty="0" smtClean="0"/>
              <a:t>VLAN</a:t>
            </a:r>
            <a:endParaRPr lang="en-US" dirty="0"/>
          </a:p>
        </p:txBody>
      </p:sp>
      <p:sp>
        <p:nvSpPr>
          <p:cNvPr id="25" name="Left Brace 24"/>
          <p:cNvSpPr/>
          <p:nvPr/>
        </p:nvSpPr>
        <p:spPr>
          <a:xfrm rot="4738310">
            <a:off x="3786391" y="1206708"/>
            <a:ext cx="392695" cy="3052477"/>
          </a:xfrm>
          <a:prstGeom prst="leftBrace">
            <a:avLst>
              <a:gd name="adj1" fmla="val 16989"/>
              <a:gd name="adj2" fmla="val 50000"/>
            </a:avLst>
          </a:prstGeom>
          <a:ln>
            <a:solidFill>
              <a:srgbClr val="28CD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32" tIns="45716" rIns="91432" bIns="45716" rtlCol="0" anchor="ctr"/>
          <a:lstStyle/>
          <a:p>
            <a:pPr algn="ctr"/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 rot="20846018">
            <a:off x="3309993" y="2401764"/>
            <a:ext cx="575089" cy="369328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pPr algn="ctr"/>
            <a:r>
              <a:rPr lang="en-US" dirty="0" smtClean="0"/>
              <a:t>BGP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6720585" y="3933829"/>
            <a:ext cx="505719" cy="430883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(1)</a:t>
            </a:r>
            <a:endParaRPr lang="en-US" sz="2200" b="1" dirty="0"/>
          </a:p>
        </p:txBody>
      </p:sp>
      <p:sp>
        <p:nvSpPr>
          <p:cNvPr id="28" name="Rectangle 27"/>
          <p:cNvSpPr/>
          <p:nvPr/>
        </p:nvSpPr>
        <p:spPr>
          <a:xfrm>
            <a:off x="1831085" y="3890578"/>
            <a:ext cx="503430" cy="43088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(1)</a:t>
            </a:r>
            <a:endParaRPr lang="en-US" sz="2200" b="1" dirty="0"/>
          </a:p>
        </p:txBody>
      </p:sp>
      <p:sp>
        <p:nvSpPr>
          <p:cNvPr id="29" name="Rectangle 28"/>
          <p:cNvSpPr/>
          <p:nvPr/>
        </p:nvSpPr>
        <p:spPr>
          <a:xfrm>
            <a:off x="1157985" y="2538028"/>
            <a:ext cx="503430" cy="43088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(2)</a:t>
            </a:r>
            <a:endParaRPr lang="en-US" sz="2200" b="1" dirty="0"/>
          </a:p>
        </p:txBody>
      </p:sp>
      <p:sp>
        <p:nvSpPr>
          <p:cNvPr id="30" name="Rectangle 29"/>
          <p:cNvSpPr/>
          <p:nvPr/>
        </p:nvSpPr>
        <p:spPr>
          <a:xfrm>
            <a:off x="6707886" y="2157028"/>
            <a:ext cx="503430" cy="43088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(2)</a:t>
            </a:r>
            <a:endParaRPr lang="en-US" sz="2200" b="1" dirty="0"/>
          </a:p>
        </p:txBody>
      </p:sp>
      <p:sp>
        <p:nvSpPr>
          <p:cNvPr id="31" name="Rectangle 30"/>
          <p:cNvSpPr/>
          <p:nvPr/>
        </p:nvSpPr>
        <p:spPr>
          <a:xfrm>
            <a:off x="4383786" y="3881053"/>
            <a:ext cx="503430" cy="43088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(3)</a:t>
            </a:r>
            <a:endParaRPr lang="en-US" sz="2200" b="1" dirty="0"/>
          </a:p>
        </p:txBody>
      </p:sp>
      <p:sp>
        <p:nvSpPr>
          <p:cNvPr id="32" name="Rectangle 31"/>
          <p:cNvSpPr/>
          <p:nvPr/>
        </p:nvSpPr>
        <p:spPr>
          <a:xfrm>
            <a:off x="5945885" y="2833303"/>
            <a:ext cx="503430" cy="43088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(4)</a:t>
            </a:r>
            <a:endParaRPr lang="en-US" sz="2200" b="1" dirty="0"/>
          </a:p>
        </p:txBody>
      </p:sp>
      <p:sp>
        <p:nvSpPr>
          <p:cNvPr id="33" name="Rectangle 32"/>
          <p:cNvSpPr/>
          <p:nvPr/>
        </p:nvSpPr>
        <p:spPr>
          <a:xfrm>
            <a:off x="2859786" y="2957128"/>
            <a:ext cx="503430" cy="43088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(5)</a:t>
            </a:r>
            <a:endParaRPr lang="en-US" sz="2200" b="1" dirty="0"/>
          </a:p>
        </p:txBody>
      </p:sp>
      <p:sp>
        <p:nvSpPr>
          <p:cNvPr id="34" name="Rectangle 33"/>
          <p:cNvSpPr/>
          <p:nvPr/>
        </p:nvSpPr>
        <p:spPr>
          <a:xfrm>
            <a:off x="5171185" y="2204653"/>
            <a:ext cx="503430" cy="43088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(6)</a:t>
            </a:r>
            <a:endParaRPr lang="en-US" sz="2200" b="1" dirty="0"/>
          </a:p>
        </p:txBody>
      </p:sp>
      <p:sp>
        <p:nvSpPr>
          <p:cNvPr id="35" name="Rectangle 34"/>
          <p:cNvSpPr/>
          <p:nvPr/>
        </p:nvSpPr>
        <p:spPr>
          <a:xfrm>
            <a:off x="7863586" y="3195253"/>
            <a:ext cx="503430" cy="43088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(7)</a:t>
            </a:r>
            <a:endParaRPr lang="en-US" sz="2200" b="1" dirty="0"/>
          </a:p>
        </p:txBody>
      </p:sp>
      <p:sp>
        <p:nvSpPr>
          <p:cNvPr id="36" name="Cloud 35"/>
          <p:cNvSpPr/>
          <p:nvPr/>
        </p:nvSpPr>
        <p:spPr>
          <a:xfrm>
            <a:off x="5346011" y="1162050"/>
            <a:ext cx="2261293" cy="838200"/>
          </a:xfrm>
          <a:prstGeom prst="cloud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en-US" b="1" dirty="0" smtClean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 smtClean="0">
              <a:solidFill>
                <a:schemeClr val="tx1"/>
              </a:solidFill>
            </a:endParaRPr>
          </a:p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OpenStack</a:t>
            </a:r>
            <a:endParaRPr lang="en-US" dirty="0" smtClean="0">
              <a:solidFill>
                <a:schemeClr val="tx1"/>
              </a:solidFill>
            </a:endParaRP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 smtClean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7" name="Cloud 36"/>
          <p:cNvSpPr/>
          <p:nvPr/>
        </p:nvSpPr>
        <p:spPr>
          <a:xfrm>
            <a:off x="1701111" y="1098550"/>
            <a:ext cx="2096193" cy="920750"/>
          </a:xfrm>
          <a:prstGeom prst="cloud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en-US" b="1" dirty="0" smtClean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 smtClean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AWS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 smtClean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3479800" y="1428752"/>
            <a:ext cx="2120900" cy="295275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/>
          <p:cNvCxnSpPr/>
          <p:nvPr/>
        </p:nvCxnSpPr>
        <p:spPr>
          <a:xfrm>
            <a:off x="2247901" y="1590675"/>
            <a:ext cx="1143000" cy="0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3378201" y="1419227"/>
            <a:ext cx="317500" cy="295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549901" y="1400175"/>
            <a:ext cx="317500" cy="361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/>
          <p:cNvCxnSpPr/>
          <p:nvPr/>
        </p:nvCxnSpPr>
        <p:spPr>
          <a:xfrm flipV="1">
            <a:off x="5892800" y="1600202"/>
            <a:ext cx="914400" cy="9525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" name="Picture 42" descr="EC2-Instanc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486" y="1312069"/>
            <a:ext cx="731520" cy="548640"/>
          </a:xfrm>
          <a:prstGeom prst="rect">
            <a:avLst/>
          </a:prstGeom>
        </p:spPr>
      </p:pic>
      <p:pic>
        <p:nvPicPr>
          <p:cNvPr id="44" name="Picture 43" descr="VPN-Gateway-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396" y="1315573"/>
            <a:ext cx="731520" cy="548640"/>
          </a:xfrm>
          <a:prstGeom prst="rect">
            <a:avLst/>
          </a:prstGeom>
        </p:spPr>
      </p:pic>
      <p:pic>
        <p:nvPicPr>
          <p:cNvPr id="45" name="Picture 44" descr="EC2-Instanc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786" y="1302544"/>
            <a:ext cx="731520" cy="548640"/>
          </a:xfrm>
          <a:prstGeom prst="rect">
            <a:avLst/>
          </a:prstGeom>
        </p:spPr>
      </p:pic>
      <p:pic>
        <p:nvPicPr>
          <p:cNvPr id="47" name="Picture 46" descr="EC2-Instanc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705" y="1340647"/>
            <a:ext cx="852739" cy="497681"/>
          </a:xfrm>
          <a:prstGeom prst="rect">
            <a:avLst/>
          </a:prstGeom>
        </p:spPr>
      </p:pic>
      <p:pic>
        <p:nvPicPr>
          <p:cNvPr id="48" name="Picture 126" descr="netflowrout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4" y="1495426"/>
            <a:ext cx="393701" cy="19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26" descr="netflowrout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393" y="1485901"/>
            <a:ext cx="382708" cy="20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0" name="Straight Connector 49"/>
          <p:cNvCxnSpPr>
            <a:stCxn id="49" idx="3"/>
            <a:endCxn id="48" idx="1"/>
          </p:cNvCxnSpPr>
          <p:nvPr/>
        </p:nvCxnSpPr>
        <p:spPr>
          <a:xfrm>
            <a:off x="3721101" y="1586064"/>
            <a:ext cx="1714498" cy="8254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678480" y="1476377"/>
            <a:ext cx="1697918" cy="369328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pPr algn="ctr"/>
            <a:r>
              <a:rPr lang="en-US" dirty="0" smtClean="0"/>
              <a:t>Compute Nodes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6876080" y="1476377"/>
            <a:ext cx="1697918" cy="369328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pPr algn="ctr"/>
            <a:r>
              <a:rPr lang="en-US" dirty="0" smtClean="0"/>
              <a:t>Compute Nodes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5077796" y="1743077"/>
            <a:ext cx="1027286" cy="369328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pPr algn="ctr"/>
            <a:r>
              <a:rPr lang="en-US" dirty="0" smtClean="0"/>
              <a:t>V-Router</a:t>
            </a:r>
            <a:endParaRPr lang="en-US" dirty="0"/>
          </a:p>
        </p:txBody>
      </p:sp>
      <p:sp>
        <p:nvSpPr>
          <p:cNvPr id="54" name="Oval 53"/>
          <p:cNvSpPr/>
          <p:nvPr/>
        </p:nvSpPr>
        <p:spPr>
          <a:xfrm>
            <a:off x="7454900" y="2562227"/>
            <a:ext cx="1168400" cy="409575"/>
          </a:xfrm>
          <a:prstGeom prst="ellipse">
            <a:avLst/>
          </a:prstGeom>
          <a:noFill/>
          <a:ln w="1905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SR-IOV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Profile-3</a:t>
            </a:r>
          </a:p>
        </p:txBody>
      </p:sp>
      <p:sp>
        <p:nvSpPr>
          <p:cNvPr id="55" name="Title 1"/>
          <p:cNvSpPr txBox="1">
            <a:spLocks/>
          </p:cNvSpPr>
          <p:nvPr/>
        </p:nvSpPr>
        <p:spPr>
          <a:xfrm>
            <a:off x="537029" y="-20409"/>
            <a:ext cx="8229600" cy="728663"/>
          </a:xfrm>
          <a:prstGeom prst="rect">
            <a:avLst/>
          </a:prstGeom>
        </p:spPr>
        <p:txBody>
          <a:bodyPr vert="horz" lIns="91432" tIns="45716" rIns="91432" bIns="45716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>
                <a:solidFill>
                  <a:srgbClr val="632523"/>
                </a:solidFill>
              </a:rPr>
              <a:t>SD-SDMZ Demonstration </a:t>
            </a:r>
          </a:p>
          <a:p>
            <a:r>
              <a:rPr lang="en-US" sz="2700" b="1" dirty="0">
                <a:solidFill>
                  <a:srgbClr val="632523"/>
                </a:solidFill>
              </a:rPr>
              <a:t>Advanced Hybrid Cloud Orchestration</a:t>
            </a:r>
          </a:p>
        </p:txBody>
      </p:sp>
    </p:spTree>
    <p:extLst>
      <p:ext uri="{BB962C8B-B14F-4D97-AF65-F5344CB8AC3E}">
        <p14:creationId xmlns:p14="http://schemas.microsoft.com/office/powerpoint/2010/main" val="4144408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9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9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9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/>
      <p:bldP spid="25" grpId="0" animBg="1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5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SD-SDMZ </a:t>
            </a:r>
            <a:r>
              <a:rPr lang="en-US" dirty="0" smtClean="0"/>
              <a:t>Demonstration Video:</a:t>
            </a:r>
          </a:p>
          <a:p>
            <a:pPr lvl="1"/>
            <a:r>
              <a:rPr lang="en-US" sz="2000" dirty="0"/>
              <a:t>https://</a:t>
            </a:r>
            <a:r>
              <a:rPr lang="en-US" sz="2000" dirty="0" err="1"/>
              <a:t>www.youtube.com</a:t>
            </a:r>
            <a:r>
              <a:rPr lang="en-US" sz="2000" dirty="0"/>
              <a:t>/</a:t>
            </a:r>
            <a:r>
              <a:rPr lang="en-US" sz="2000" dirty="0" err="1"/>
              <a:t>watch?v</a:t>
            </a:r>
            <a:r>
              <a:rPr lang="en-US" sz="2000" dirty="0"/>
              <a:t>=</a:t>
            </a:r>
            <a:r>
              <a:rPr lang="en-US" sz="2000" dirty="0" err="1"/>
              <a:t>osfRJhWHakA</a:t>
            </a:r>
            <a:endParaRPr lang="en-US" sz="2000" dirty="0"/>
          </a:p>
          <a:p>
            <a:r>
              <a:rPr lang="en-US" dirty="0" smtClean="0"/>
              <a:t>See us for an individual demonstration</a:t>
            </a:r>
            <a:endParaRPr lang="en-US" dirty="0" smtClean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37029" y="-20409"/>
            <a:ext cx="8229600" cy="728663"/>
          </a:xfrm>
          <a:prstGeom prst="rect">
            <a:avLst/>
          </a:prstGeom>
        </p:spPr>
        <p:txBody>
          <a:bodyPr vert="horz" lIns="91432" tIns="45716" rIns="91432" bIns="45716" rtlCol="0" anchor="ctr">
            <a:normAutofit fontScale="6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632523"/>
                </a:solidFill>
              </a:rPr>
              <a:t>SD-SDMZ Demonstration </a:t>
            </a:r>
          </a:p>
          <a:p>
            <a:r>
              <a:rPr lang="en-US" sz="4000" b="1" dirty="0">
                <a:solidFill>
                  <a:srgbClr val="632523"/>
                </a:solidFill>
              </a:rPr>
              <a:t>Advanced Hybrid Cloud</a:t>
            </a:r>
          </a:p>
        </p:txBody>
      </p:sp>
    </p:spTree>
    <p:extLst>
      <p:ext uri="{BB962C8B-B14F-4D97-AF65-F5344CB8AC3E}">
        <p14:creationId xmlns:p14="http://schemas.microsoft.com/office/powerpoint/2010/main" val="18249178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166" y="2117581"/>
            <a:ext cx="8229600" cy="72866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632523"/>
                </a:solidFill>
              </a:rPr>
              <a:t>Thanks</a:t>
            </a:r>
            <a:endParaRPr lang="en-US" b="1" dirty="0">
              <a:solidFill>
                <a:srgbClr val="63252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430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632523"/>
                </a:solidFill>
              </a:rPr>
              <a:t>Example SD-SDMZ Use Cases</a:t>
            </a:r>
            <a:endParaRPr lang="en-US" b="1" dirty="0">
              <a:solidFill>
                <a:srgbClr val="63252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68136"/>
            <a:ext cx="8229600" cy="368209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Global Land Cover Facility (GLCF)</a:t>
            </a:r>
          </a:p>
          <a:p>
            <a:pPr lvl="1"/>
            <a:r>
              <a:rPr lang="en-US" dirty="0" smtClean="0"/>
              <a:t>Hybrid cloud topology to facilitate data download </a:t>
            </a:r>
            <a:r>
              <a:rPr lang="en-US" dirty="0"/>
              <a:t>f</a:t>
            </a:r>
            <a:r>
              <a:rPr lang="en-US" dirty="0" smtClean="0"/>
              <a:t>rom R&amp;E and AWS S3 locations to </a:t>
            </a:r>
            <a:r>
              <a:rPr lang="en-US" dirty="0"/>
              <a:t>l</a:t>
            </a:r>
            <a:r>
              <a:rPr lang="en-US" dirty="0" smtClean="0"/>
              <a:t>ocal HPC filesystem</a:t>
            </a:r>
          </a:p>
          <a:p>
            <a:r>
              <a:rPr lang="en-US" dirty="0" smtClean="0"/>
              <a:t>Pan-STARRS Astronomy</a:t>
            </a:r>
          </a:p>
          <a:p>
            <a:pPr lvl="1"/>
            <a:r>
              <a:rPr lang="en-US" dirty="0" smtClean="0"/>
              <a:t>Local compute/storage resources to facilitate download and inline processing of telescope data</a:t>
            </a:r>
          </a:p>
          <a:p>
            <a:r>
              <a:rPr lang="en-US" dirty="0" smtClean="0"/>
              <a:t>Large Scale Geosimulation</a:t>
            </a:r>
          </a:p>
          <a:p>
            <a:pPr lvl="1"/>
            <a:r>
              <a:rPr lang="en-US" dirty="0"/>
              <a:t>Hybrid cloud topology to facilitate </a:t>
            </a:r>
            <a:r>
              <a:rPr lang="en-US" dirty="0" smtClean="0"/>
              <a:t>Hadoop cluster set up with local nodes and scalable bursting in to AWS</a:t>
            </a:r>
          </a:p>
        </p:txBody>
      </p:sp>
    </p:spTree>
    <p:extLst>
      <p:ext uri="{BB962C8B-B14F-4D97-AF65-F5344CB8AC3E}">
        <p14:creationId xmlns:p14="http://schemas.microsoft.com/office/powerpoint/2010/main" val="3979361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eni-logo-fin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752" y="4271897"/>
            <a:ext cx="1112441" cy="6635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632523"/>
                </a:solidFill>
              </a:rPr>
              <a:t>Team and Research Projects</a:t>
            </a:r>
            <a:endParaRPr lang="en-US" b="1" dirty="0">
              <a:solidFill>
                <a:srgbClr val="63252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802878"/>
            <a:ext cx="8119578" cy="413258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800" b="1" dirty="0"/>
              <a:t>UMD/MAX Team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Tom Lehman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Xi Yang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Alberto Jimenez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Multiple Students</a:t>
            </a:r>
          </a:p>
          <a:p>
            <a:pPr>
              <a:spcBef>
                <a:spcPts val="0"/>
              </a:spcBef>
            </a:pPr>
            <a:r>
              <a:rPr lang="en-US" sz="2800" b="1" dirty="0"/>
              <a:t>Results from several research projects including: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High Performance Computing with Data and               Networking Acceleration (HPCDNA)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Resource Aware Intelligent Network Services(RAINS)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GENI Enabled Software Defined Exchange (SDX)</a:t>
            </a:r>
          </a:p>
        </p:txBody>
      </p:sp>
      <p:pic>
        <p:nvPicPr>
          <p:cNvPr id="4" name="Picture 3" descr="DOE_Office_Scienc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73318" y="3553794"/>
            <a:ext cx="2092492" cy="634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nsf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751" y="3101855"/>
            <a:ext cx="701654" cy="67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817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632523"/>
                </a:solidFill>
              </a:rPr>
              <a:t>Software Defined Science DMZ</a:t>
            </a:r>
            <a:endParaRPr lang="en-US" b="1" dirty="0">
              <a:solidFill>
                <a:srgbClr val="63252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085" y="752476"/>
            <a:ext cx="8694058" cy="1340922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Traditional SDMZ: Bare metal Data Transfer Nodes (DTNs, perfSONAR nodes, manual switch/router control</a:t>
            </a:r>
          </a:p>
          <a:p>
            <a:r>
              <a:rPr lang="en-US" dirty="0" smtClean="0"/>
              <a:t>SD-SDMZ: Local Compute Cluster, OpenStack, Ceph, SDN Network Control.  On Demand, scalable, traditional services and advanced hybrid cloud services</a:t>
            </a:r>
            <a:endParaRPr lang="en-US" dirty="0"/>
          </a:p>
        </p:txBody>
      </p:sp>
      <p:pic>
        <p:nvPicPr>
          <p:cNvPr id="4" name="Picture 3" descr="sd-sdmz-1-smal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62" y="1992792"/>
            <a:ext cx="8787785" cy="311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37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462" y="-14286"/>
            <a:ext cx="9026538" cy="728663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800000"/>
                </a:solidFill>
              </a:rPr>
              <a:t>Regional Based Software Defined ScienceDMZ</a:t>
            </a:r>
          </a:p>
        </p:txBody>
      </p:sp>
      <p:pic>
        <p:nvPicPr>
          <p:cNvPr id="4" name="Picture 3" descr="sc17-max-sd-sdmz-v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4" y="752726"/>
            <a:ext cx="5781683" cy="4328591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28768" y="752475"/>
            <a:ext cx="4489614" cy="2105116"/>
          </a:xfrm>
        </p:spPr>
        <p:txBody>
          <a:bodyPr>
            <a:noAutofit/>
          </a:bodyPr>
          <a:lstStyle/>
          <a:p>
            <a:r>
              <a:rPr lang="en-US" sz="2100" dirty="0"/>
              <a:t>Regional resource serving the MAX participant community</a:t>
            </a:r>
          </a:p>
          <a:p>
            <a:r>
              <a:rPr lang="en-US" sz="2100" dirty="0"/>
              <a:t>Built upon technologies similar to those used in modern data centers this "cloudified SDMZ" provides a scalable, multi-tenancy environment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28768" y="3532262"/>
            <a:ext cx="4489614" cy="1477289"/>
          </a:xfrm>
          <a:prstGeom prst="rect">
            <a:avLst/>
          </a:prstGeom>
        </p:spPr>
        <p:txBody>
          <a:bodyPr vert="horz" lIns="91432" tIns="45716" rIns="91432" bIns="45716" rtlCol="0">
            <a:noAutofit/>
          </a:bodyPr>
          <a:lstStyle>
            <a:lvl1pPr marL="457120" indent="-457120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427" indent="-380933" algn="l" defTabSz="609493" rtl="0" eaLnBrk="1" latinLnBrk="0" hangingPunct="1">
              <a:spcBef>
                <a:spcPct val="20000"/>
              </a:spcBef>
              <a:buFont typeface="Arial"/>
              <a:buChar char="–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733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227" indent="-304747" algn="l" defTabSz="609493" rtl="0" eaLnBrk="1" latinLnBrk="0" hangingPunct="1">
              <a:spcBef>
                <a:spcPct val="20000"/>
              </a:spcBef>
              <a:buFont typeface="Arial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720" indent="-304747" algn="l" defTabSz="609493" rtl="0" eaLnBrk="1" latinLnBrk="0" hangingPunct="1">
              <a:spcBef>
                <a:spcPct val="20000"/>
              </a:spcBef>
              <a:buFont typeface="Arial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213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/>
              <a:t>Embedding this resource in regional network allows the SD-SDMZ to leverage rich connectivity to advance cyberinfrastructure to provide new and flexible services.</a:t>
            </a:r>
          </a:p>
        </p:txBody>
      </p:sp>
    </p:spTree>
    <p:extLst>
      <p:ext uri="{BB962C8B-B14F-4D97-AF65-F5344CB8AC3E}">
        <p14:creationId xmlns:p14="http://schemas.microsoft.com/office/powerpoint/2010/main" val="354411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632523"/>
                </a:solidFill>
              </a:rPr>
              <a:t>UMD SD-SDMZ</a:t>
            </a:r>
            <a:endParaRPr lang="en-US" b="1" dirty="0">
              <a:solidFill>
                <a:srgbClr val="632523"/>
              </a:solidFill>
            </a:endParaRPr>
          </a:p>
        </p:txBody>
      </p:sp>
      <p:pic>
        <p:nvPicPr>
          <p:cNvPr id="3" name="Picture 2" descr="sdmz-sdx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08" y="757291"/>
            <a:ext cx="8641142" cy="433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289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628" y="731538"/>
            <a:ext cx="8570686" cy="496475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/>
              <a:t>On Demand, Application Specific, Hybrid Topologies which include one of more of the following:</a:t>
            </a:r>
          </a:p>
          <a:p>
            <a:pPr>
              <a:buFont typeface="Wingdings" charset="2"/>
              <a:buChar char="ü"/>
            </a:pPr>
            <a:r>
              <a:rPr lang="en-US" sz="1500" dirty="0"/>
              <a:t>Local OpenStack Virtual Machines (with SRIOV interfaces to network and storage)</a:t>
            </a:r>
          </a:p>
          <a:p>
            <a:pPr>
              <a:buFont typeface="Wingdings" charset="2"/>
              <a:buChar char="ü"/>
            </a:pPr>
            <a:r>
              <a:rPr lang="en-US" sz="1500" dirty="0"/>
              <a:t>Dedicated Local Ceph Storage Resources and Connections</a:t>
            </a:r>
          </a:p>
          <a:p>
            <a:pPr>
              <a:buFont typeface="Wingdings" charset="2"/>
              <a:buChar char="ü"/>
            </a:pPr>
            <a:r>
              <a:rPr lang="en-US" sz="1500" dirty="0"/>
              <a:t>Integrated AWS Resources (Virtual Private Cloud (VPC) or Public)</a:t>
            </a:r>
          </a:p>
          <a:p>
            <a:pPr lvl="1">
              <a:buFont typeface="Arial"/>
              <a:buChar char="•"/>
            </a:pPr>
            <a:r>
              <a:rPr lang="en-US" sz="1500" dirty="0"/>
              <a:t>User controlled AWS resources, or</a:t>
            </a:r>
          </a:p>
          <a:p>
            <a:pPr lvl="1">
              <a:buFont typeface="Arial"/>
              <a:buChar char="•"/>
            </a:pPr>
            <a:r>
              <a:rPr lang="en-US" sz="1500" dirty="0"/>
              <a:t>SD-SDMZ facility provided AWS resources (EC2, Storage, S3 endpoints)</a:t>
            </a:r>
          </a:p>
          <a:p>
            <a:pPr>
              <a:buFont typeface="Wingdings" charset="2"/>
              <a:buChar char="ü"/>
            </a:pPr>
            <a:r>
              <a:rPr lang="en-US" sz="1500" dirty="0"/>
              <a:t>Network Connections</a:t>
            </a:r>
          </a:p>
          <a:p>
            <a:pPr lvl="1">
              <a:buFont typeface="Arial"/>
              <a:buChar char="•"/>
            </a:pPr>
            <a:r>
              <a:rPr lang="en-US" sz="1500" dirty="0"/>
              <a:t>AWS Direct Connect integration for access to AWS Public or VPC resources</a:t>
            </a:r>
          </a:p>
          <a:p>
            <a:pPr lvl="1">
              <a:buFont typeface="Arial"/>
              <a:buChar char="•"/>
            </a:pPr>
            <a:r>
              <a:rPr lang="en-US" sz="1500" dirty="0"/>
              <a:t>Layer2/Layer2 External Connections across Internet2, ESnet, others</a:t>
            </a:r>
          </a:p>
          <a:p>
            <a:pPr lvl="1">
              <a:buFont typeface="Arial"/>
              <a:buChar char="•"/>
            </a:pPr>
            <a:r>
              <a:rPr lang="en-US" sz="1500" dirty="0"/>
              <a:t>Customized topology templates for individual user requirements</a:t>
            </a:r>
          </a:p>
          <a:p>
            <a:pPr>
              <a:buFont typeface="Wingdings" charset="2"/>
              <a:buChar char="ü"/>
            </a:pPr>
            <a:r>
              <a:rPr lang="en-US" sz="1500" dirty="0"/>
              <a:t>Future:</a:t>
            </a:r>
          </a:p>
          <a:p>
            <a:pPr lvl="1">
              <a:buFont typeface="Arial"/>
              <a:buChar char="•"/>
            </a:pPr>
            <a:r>
              <a:rPr lang="en-US" sz="1500" dirty="0"/>
              <a:t>Service connections/integration with other public cloud infrastructures</a:t>
            </a:r>
          </a:p>
          <a:p>
            <a:pPr lvl="1">
              <a:buFont typeface="Arial"/>
              <a:buChar char="•"/>
            </a:pPr>
            <a:r>
              <a:rPr lang="en-US" sz="1500" dirty="0"/>
              <a:t>Service connections/integration with other R&amp;E cloud, HPC, data repositories, etc.</a:t>
            </a:r>
          </a:p>
          <a:p>
            <a:pPr lvl="1">
              <a:buFont typeface="Arial"/>
              <a:buChar char="•"/>
            </a:pPr>
            <a:r>
              <a:rPr lang="en-US" sz="1500" dirty="0"/>
              <a:t>Schedulable Services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8853" y="3"/>
            <a:ext cx="8229600" cy="728663"/>
          </a:xfrm>
        </p:spPr>
        <p:txBody>
          <a:bodyPr>
            <a:noAutofit/>
          </a:bodyPr>
          <a:lstStyle/>
          <a:p>
            <a:pPr>
              <a:lnSpc>
                <a:spcPts val="2715"/>
              </a:lnSpc>
              <a:spcBef>
                <a:spcPts val="0"/>
              </a:spcBef>
            </a:pPr>
            <a:r>
              <a:rPr lang="en-US" sz="2100" b="1" dirty="0">
                <a:solidFill>
                  <a:srgbClr val="632523"/>
                </a:solidFill>
              </a:rPr>
              <a:t>SD-SDMZ Services</a:t>
            </a:r>
            <a:r>
              <a:rPr lang="en-US" sz="2700" b="1" dirty="0">
                <a:solidFill>
                  <a:srgbClr val="632523"/>
                </a:solidFill>
              </a:rPr>
              <a:t/>
            </a:r>
            <a:br>
              <a:rPr lang="en-US" sz="2700" b="1" dirty="0">
                <a:solidFill>
                  <a:srgbClr val="632523"/>
                </a:solidFill>
              </a:rPr>
            </a:br>
            <a:r>
              <a:rPr lang="en-US" sz="2700" b="1" dirty="0">
                <a:solidFill>
                  <a:srgbClr val="632523"/>
                </a:solidFill>
              </a:rPr>
              <a:t>Advanced Hybrid Cloud (AHC) Service</a:t>
            </a:r>
          </a:p>
        </p:txBody>
      </p:sp>
    </p:spTree>
    <p:extLst>
      <p:ext uri="{BB962C8B-B14F-4D97-AF65-F5344CB8AC3E}">
        <p14:creationId xmlns:p14="http://schemas.microsoft.com/office/powerpoint/2010/main" val="3979010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628" y="706350"/>
            <a:ext cx="8570686" cy="38443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/>
              <a:t>SDMZ </a:t>
            </a:r>
            <a:r>
              <a:rPr lang="en-US" dirty="0"/>
              <a:t>DTN service for data movement to/from HPC and other </a:t>
            </a:r>
            <a:r>
              <a:rPr lang="en-US" dirty="0" smtClean="0"/>
              <a:t>systems</a:t>
            </a:r>
            <a:endParaRPr lang="en-US" dirty="0"/>
          </a:p>
          <a:p>
            <a:pPr>
              <a:buFont typeface="Wingdings" charset="2"/>
              <a:buChar char="ü"/>
            </a:pPr>
            <a:r>
              <a:rPr lang="en-US" sz="2400" dirty="0"/>
              <a:t>Built using AHC Service (Local OpenStack Virtual Machines with SRIOV interfaces to network and Ceph storage)</a:t>
            </a:r>
          </a:p>
          <a:p>
            <a:pPr>
              <a:buFont typeface="Wingdings" charset="2"/>
              <a:buChar char="ü"/>
            </a:pPr>
            <a:r>
              <a:rPr lang="en-US" sz="2400" dirty="0"/>
              <a:t>Globus Endpoints </a:t>
            </a:r>
          </a:p>
          <a:p>
            <a:pPr>
              <a:buFont typeface="Wingdings" charset="2"/>
              <a:buChar char="ü"/>
            </a:pPr>
            <a:r>
              <a:rPr lang="en-US" sz="2400" dirty="0"/>
              <a:t>Dataplane integration with HPC file systems (via IB/Ethernet Gateway)</a:t>
            </a:r>
          </a:p>
          <a:p>
            <a:pPr>
              <a:buFont typeface="Wingdings" charset="2"/>
              <a:buChar char="ü"/>
            </a:pPr>
            <a:r>
              <a:rPr lang="en-US" sz="2400" dirty="0"/>
              <a:t>HPC System compute nodes mount SD-SDMZ CephFS</a:t>
            </a:r>
          </a:p>
          <a:p>
            <a:pPr>
              <a:buFont typeface="Wingdings" charset="2"/>
              <a:buChar char="ü"/>
            </a:pPr>
            <a:r>
              <a:rPr lang="en-US" sz="2400" dirty="0"/>
              <a:t>On-Demand Scalable DTN infrastructure (dedicated DTN nodes on a per project or user basis available)</a:t>
            </a: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725714" y="1"/>
            <a:ext cx="8229600" cy="703476"/>
          </a:xfrm>
          <a:prstGeom prst="rect">
            <a:avLst/>
          </a:prstGeom>
        </p:spPr>
        <p:txBody>
          <a:bodyPr vert="horz" lIns="91432" tIns="45716" rIns="91432" bIns="45716" rtlCol="0" anchor="ctr">
            <a:noAutofit/>
          </a:bodyPr>
          <a:lstStyle>
            <a:lvl1pPr algn="ctr" defTabSz="609493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715"/>
              </a:lnSpc>
              <a:spcBef>
                <a:spcPts val="0"/>
              </a:spcBef>
            </a:pPr>
            <a:r>
              <a:rPr lang="en-US" sz="2100" b="1" dirty="0">
                <a:solidFill>
                  <a:srgbClr val="632523"/>
                </a:solidFill>
              </a:rPr>
              <a:t>SD-SDMZ Services</a:t>
            </a:r>
            <a:r>
              <a:rPr lang="en-US" sz="2700" b="1" dirty="0">
                <a:solidFill>
                  <a:srgbClr val="632523"/>
                </a:solidFill>
              </a:rPr>
              <a:t/>
            </a:r>
            <a:br>
              <a:rPr lang="en-US" sz="2700" b="1" dirty="0">
                <a:solidFill>
                  <a:srgbClr val="632523"/>
                </a:solidFill>
              </a:rPr>
            </a:br>
            <a:r>
              <a:rPr lang="en-US" sz="2700" b="1" dirty="0">
                <a:solidFill>
                  <a:srgbClr val="632523"/>
                </a:solidFill>
              </a:rPr>
              <a:t>Data Transfer Node (DTN) Service</a:t>
            </a:r>
          </a:p>
        </p:txBody>
      </p:sp>
    </p:spTree>
    <p:extLst>
      <p:ext uri="{BB962C8B-B14F-4D97-AF65-F5344CB8AC3E}">
        <p14:creationId xmlns:p14="http://schemas.microsoft.com/office/powerpoint/2010/main" val="4099613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628" y="830310"/>
            <a:ext cx="8570686" cy="3844384"/>
          </a:xfrm>
        </p:spPr>
        <p:txBody>
          <a:bodyPr>
            <a:noAutofit/>
          </a:bodyPr>
          <a:lstStyle/>
          <a:p>
            <a:r>
              <a:rPr lang="en-US" dirty="0" smtClean="0"/>
              <a:t>Globus Data Transfer</a:t>
            </a:r>
          </a:p>
          <a:p>
            <a:pPr lvl="1"/>
            <a:r>
              <a:rPr lang="en-US" dirty="0"/>
              <a:t>https://</a:t>
            </a:r>
            <a:r>
              <a:rPr lang="en-US" dirty="0" err="1"/>
              <a:t>www.globus.org</a:t>
            </a:r>
            <a:r>
              <a:rPr lang="en-US" dirty="0"/>
              <a:t>/data-transfer</a:t>
            </a:r>
            <a:endParaRPr lang="en-US" dirty="0" smtClean="0"/>
          </a:p>
          <a:p>
            <a:r>
              <a:rPr lang="en-US" dirty="0" smtClean="0"/>
              <a:t>Fast Data Transfer (FDT)</a:t>
            </a:r>
          </a:p>
          <a:p>
            <a:pPr lvl="1"/>
            <a:r>
              <a:rPr lang="en-US" dirty="0"/>
              <a:t>https://github.com/fast-data-transfer/</a:t>
            </a:r>
            <a:r>
              <a:rPr lang="en-US" dirty="0" err="1" smtClean="0"/>
              <a:t>fdt</a:t>
            </a:r>
            <a:endParaRPr lang="en-US" dirty="0" smtClean="0"/>
          </a:p>
          <a:p>
            <a:r>
              <a:rPr lang="en-US" dirty="0" err="1" smtClean="0"/>
              <a:t>Aspera</a:t>
            </a:r>
            <a:endParaRPr lang="en-US" dirty="0" smtClean="0"/>
          </a:p>
          <a:p>
            <a:pPr lvl="1"/>
            <a:r>
              <a:rPr lang="en-US" dirty="0"/>
              <a:t>http://</a:t>
            </a:r>
            <a:r>
              <a:rPr lang="en-US" dirty="0" err="1"/>
              <a:t>asperasoft.com</a:t>
            </a:r>
            <a:endParaRPr lang="en-US" dirty="0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725714" y="1"/>
            <a:ext cx="8229600" cy="703476"/>
          </a:xfrm>
          <a:prstGeom prst="rect">
            <a:avLst/>
          </a:prstGeom>
        </p:spPr>
        <p:txBody>
          <a:bodyPr vert="horz" lIns="91432" tIns="45716" rIns="91432" bIns="45716" rtlCol="0" anchor="ctr">
            <a:noAutofit/>
          </a:bodyPr>
          <a:lstStyle>
            <a:lvl1pPr algn="ctr" defTabSz="609493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715"/>
              </a:lnSpc>
              <a:spcBef>
                <a:spcPts val="0"/>
              </a:spcBef>
            </a:pPr>
            <a:r>
              <a:rPr lang="en-US" sz="2100" b="1" dirty="0">
                <a:solidFill>
                  <a:srgbClr val="632523"/>
                </a:solidFill>
              </a:rPr>
              <a:t>SD-SDMZ Services</a:t>
            </a:r>
            <a:r>
              <a:rPr lang="en-US" sz="2700" b="1" dirty="0">
                <a:solidFill>
                  <a:srgbClr val="632523"/>
                </a:solidFill>
              </a:rPr>
              <a:t/>
            </a:r>
            <a:br>
              <a:rPr lang="en-US" sz="2700" b="1" dirty="0">
                <a:solidFill>
                  <a:srgbClr val="632523"/>
                </a:solidFill>
              </a:rPr>
            </a:br>
            <a:r>
              <a:rPr lang="en-US" sz="2700" b="1" dirty="0">
                <a:solidFill>
                  <a:srgbClr val="632523"/>
                </a:solidFill>
              </a:rPr>
              <a:t>Data Movement Systems</a:t>
            </a:r>
          </a:p>
        </p:txBody>
      </p:sp>
      <p:pic>
        <p:nvPicPr>
          <p:cNvPr id="6" name="Picture 5" descr="logo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967" y="888602"/>
            <a:ext cx="781253" cy="5715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</p:pic>
      <p:pic>
        <p:nvPicPr>
          <p:cNvPr id="7" name="Picture 6" descr="bandeau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369" y="2022495"/>
            <a:ext cx="2073802" cy="398705"/>
          </a:xfrm>
          <a:prstGeom prst="rect">
            <a:avLst/>
          </a:prstGeom>
        </p:spPr>
      </p:pic>
      <p:pic>
        <p:nvPicPr>
          <p:cNvPr id="8" name="Picture 7" descr="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351" y="2022496"/>
            <a:ext cx="678998" cy="458663"/>
          </a:xfrm>
          <a:prstGeom prst="rect">
            <a:avLst/>
          </a:prstGeom>
        </p:spPr>
      </p:pic>
      <p:pic>
        <p:nvPicPr>
          <p:cNvPr id="9" name="Picture 8" descr="asper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654" y="3153345"/>
            <a:ext cx="1002994" cy="41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431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0457" y="73720"/>
            <a:ext cx="6039452" cy="466397"/>
          </a:xfrm>
        </p:spPr>
        <p:txBody>
          <a:bodyPr>
            <a:noAutofit/>
          </a:bodyPr>
          <a:lstStyle/>
          <a:p>
            <a:pPr algn="r"/>
            <a:r>
              <a:rPr lang="en-US" sz="4000" b="1" dirty="0">
                <a:solidFill>
                  <a:srgbClr val="632523"/>
                </a:solidFill>
              </a:rPr>
              <a:t>Our Approach and Solution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754" y="712739"/>
            <a:ext cx="8898558" cy="4369659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smtClean="0">
                <a:solidFill>
                  <a:srgbClr val="632523"/>
                </a:solidFill>
              </a:rPr>
              <a:t>Multi</a:t>
            </a:r>
            <a:r>
              <a:rPr lang="en-US" b="1" dirty="0">
                <a:solidFill>
                  <a:srgbClr val="632523"/>
                </a:solidFill>
              </a:rPr>
              <a:t>-Resource Orchestration:</a:t>
            </a:r>
            <a:r>
              <a:rPr lang="en-US" dirty="0">
                <a:solidFill>
                  <a:srgbClr val="632523"/>
                </a:solidFill>
              </a:rPr>
              <a:t>  </a:t>
            </a:r>
            <a:r>
              <a:rPr lang="en-US" dirty="0"/>
              <a:t>integrating and orchestrating the network and network services with the things that attach to the network – compute, storage, clouds, and instruments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b="1" dirty="0" smtClean="0">
                <a:solidFill>
                  <a:srgbClr val="632523"/>
                </a:solidFill>
              </a:rPr>
              <a:t>Model </a:t>
            </a:r>
            <a:r>
              <a:rPr lang="en-US" b="1" dirty="0">
                <a:solidFill>
                  <a:srgbClr val="632523"/>
                </a:solidFill>
              </a:rPr>
              <a:t>Driven:  </a:t>
            </a:r>
            <a:r>
              <a:rPr lang="en-US" dirty="0"/>
              <a:t>using models to describe resources in order to allow integrated reasoning, abstraction, and user centered services </a:t>
            </a:r>
          </a:p>
          <a:p>
            <a:r>
              <a:rPr lang="en-US" b="1" dirty="0" smtClean="0">
                <a:solidFill>
                  <a:srgbClr val="632523"/>
                </a:solidFill>
              </a:rPr>
              <a:t>Intelligent </a:t>
            </a:r>
            <a:r>
              <a:rPr lang="en-US" b="1" dirty="0">
                <a:solidFill>
                  <a:srgbClr val="632523"/>
                </a:solidFill>
              </a:rPr>
              <a:t>Computation Services: </a:t>
            </a:r>
            <a:r>
              <a:rPr lang="en-US" b="1" dirty="0">
                <a:solidFill>
                  <a:srgbClr val="376092"/>
                </a:solidFill>
              </a:rPr>
              <a:t> </a:t>
            </a:r>
            <a:r>
              <a:rPr lang="en-US" dirty="0"/>
              <a:t>Model driven, multi-resource computation services to enable orchestration services in response to high level user requests.</a:t>
            </a:r>
          </a:p>
          <a:p>
            <a:r>
              <a:rPr lang="en-US" dirty="0"/>
              <a:t>We want to “Orchestrate the Automaters</a:t>
            </a:r>
            <a:r>
              <a:rPr lang="en-US" dirty="0" smtClean="0"/>
              <a:t>”</a:t>
            </a: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03230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2369</TotalTime>
  <Words>993</Words>
  <Application>Microsoft Macintosh PowerPoint</Application>
  <PresentationFormat>On-screen Show (16:9)</PresentationFormat>
  <Paragraphs>178</Paragraphs>
  <Slides>18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Regional Software Defined Science DMZ  (SD-SDMZ)</vt:lpstr>
      <vt:lpstr>Team and Research Projects</vt:lpstr>
      <vt:lpstr>Software Defined Science DMZ</vt:lpstr>
      <vt:lpstr>Regional Based Software Defined ScienceDMZ</vt:lpstr>
      <vt:lpstr>UMD SD-SDMZ</vt:lpstr>
      <vt:lpstr>SD-SDMZ Services Advanced Hybrid Cloud (AHC) Service</vt:lpstr>
      <vt:lpstr>PowerPoint Presentation</vt:lpstr>
      <vt:lpstr>PowerPoint Presentation</vt:lpstr>
      <vt:lpstr>Our Approach and Solution</vt:lpstr>
      <vt:lpstr>SD-Science DMZ Hardware/Software</vt:lpstr>
      <vt:lpstr>StackV Software</vt:lpstr>
      <vt:lpstr>Model Driven Orchestration</vt:lpstr>
      <vt:lpstr>PowerPoint Presentation</vt:lpstr>
      <vt:lpstr>PowerPoint Presentation</vt:lpstr>
      <vt:lpstr>PowerPoint Presentation</vt:lpstr>
      <vt:lpstr>PowerPoint Presentation</vt:lpstr>
      <vt:lpstr>Thanks</vt:lpstr>
      <vt:lpstr>Example SD-SDMZ Use Cases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lastModifiedBy>Tom Lehman</cp:lastModifiedBy>
  <cp:revision>110</cp:revision>
  <dcterms:created xsi:type="dcterms:W3CDTF">2016-09-22T01:51:03Z</dcterms:created>
  <dcterms:modified xsi:type="dcterms:W3CDTF">2017-11-13T23:45:56Z</dcterms:modified>
  <cp:category/>
</cp:coreProperties>
</file>