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0" r:id="rId3"/>
    <p:sldId id="278" r:id="rId4"/>
    <p:sldId id="279" r:id="rId5"/>
    <p:sldId id="265" r:id="rId6"/>
    <p:sldId id="261" r:id="rId7"/>
    <p:sldId id="263" r:id="rId8"/>
    <p:sldId id="264" r:id="rId9"/>
    <p:sldId id="266" r:id="rId10"/>
    <p:sldId id="262" r:id="rId11"/>
    <p:sldId id="268" r:id="rId12"/>
    <p:sldId id="270" r:id="rId13"/>
    <p:sldId id="267" r:id="rId14"/>
    <p:sldId id="275" r:id="rId15"/>
    <p:sldId id="274" r:id="rId16"/>
    <p:sldId id="271" r:id="rId17"/>
    <p:sldId id="280" r:id="rId18"/>
    <p:sldId id="277" r:id="rId19"/>
  </p:sldIdLst>
  <p:sldSz cx="9144000" cy="5143500" type="screen16x9"/>
  <p:notesSz cx="6858000" cy="91440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  <a:srgbClr val="000000"/>
    <a:srgbClr val="00FFFF"/>
    <a:srgbClr val="FF00FF"/>
    <a:srgbClr val="CC9900"/>
    <a:srgbClr val="FFFF66"/>
    <a:srgbClr val="00FF00"/>
    <a:srgbClr val="FFCC33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12" y="-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B654E-D11F-4315-9A5A-EC0B8D5FF0E7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DA617-651C-4ADB-A9D2-6D38C0FF3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8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7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185" y="4559954"/>
            <a:ext cx="5850832" cy="43217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8" tIns="48329" rIns="96658" bIns="48329"/>
          <a:lstStyle/>
          <a:p>
            <a:pPr defTabSz="95051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9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7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185" y="4559954"/>
            <a:ext cx="5850832" cy="43217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8" tIns="48329" rIns="96658" bIns="48329"/>
          <a:lstStyle/>
          <a:p>
            <a:pPr defTabSz="95051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9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7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185" y="4559954"/>
            <a:ext cx="5850832" cy="43217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8" tIns="48329" rIns="96658" bIns="48329"/>
          <a:lstStyle/>
          <a:p>
            <a:pPr defTabSz="95051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9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7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185" y="4559954"/>
            <a:ext cx="5850832" cy="43217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8" tIns="48329" rIns="96658" bIns="48329"/>
          <a:lstStyle/>
          <a:p>
            <a:pPr defTabSz="95051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9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7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185" y="4559954"/>
            <a:ext cx="5850832" cy="43217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8" tIns="48329" rIns="96658" bIns="48329"/>
          <a:lstStyle/>
          <a:p>
            <a:pPr defTabSz="95051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9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D3BD0F-74E8-419A-8EC3-D0BA3BAC427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1803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107E7E-2A6A-497C-BC35-CD49F1300A6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6059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2"/>
            <a:ext cx="6031523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4B869B-3C35-4BAB-8E5D-0D87FA60FE5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9506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85D52C-E4DC-4A5D-8733-D647DD13593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5167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305179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D4EE5A-82D0-4C51-A259-399769C106B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1019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44462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200154"/>
            <a:ext cx="4044462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3BEDA-630C-44C6-B181-4962C7754DA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0233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151335"/>
            <a:ext cx="40415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1631156"/>
            <a:ext cx="40415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89C38B-A343-4507-A697-E1FD43B3AF5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9359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D4A844-988F-4671-A903-B423736A5E9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8755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374B3A-679F-4035-97E3-938D3BBD4A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9314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435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9" y="204791"/>
            <a:ext cx="5111262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4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837F7-1F5D-46CB-9AC3-08BD3214EED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3731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6DA39A-C699-4EB0-BD33-A3690A2FA9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9945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4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74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744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44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EF20C54B-6602-4164-84AD-E5BFA4B4D818}" type="slidenum">
              <a:rPr lang="en-GB" smtClean="0">
                <a:solidFill>
                  <a:srgbClr val="FFFFFF"/>
                </a:solidFill>
                <a:cs typeface="Arial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3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5pPr>
      <a:lvl6pPr marL="389626" algn="ctr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6pPr>
      <a:lvl7pPr marL="779252" algn="ctr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7pPr>
      <a:lvl8pPr marL="1168878" algn="ctr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8pPr>
      <a:lvl9pPr marL="1558503" algn="ctr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" charset="0"/>
        </a:defRPr>
      </a:lvl9pPr>
    </p:titleStyle>
    <p:bodyStyle>
      <a:lvl1pPr marL="292219" indent="-292219" algn="l" rtl="0" fontAlgn="base">
        <a:spcBef>
          <a:spcPct val="20000"/>
        </a:spcBef>
        <a:spcAft>
          <a:spcPct val="0"/>
        </a:spcAft>
        <a:buChar char="•"/>
        <a:defRPr sz="2700">
          <a:solidFill>
            <a:srgbClr val="FF9933"/>
          </a:solidFill>
          <a:latin typeface="+mn-lt"/>
          <a:ea typeface="+mn-ea"/>
          <a:cs typeface="+mn-cs"/>
        </a:defRPr>
      </a:lvl1pPr>
      <a:lvl2pPr marL="633142" indent="-243516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66FF"/>
          </a:solidFill>
          <a:latin typeface="+mn-lt"/>
        </a:defRPr>
      </a:lvl2pPr>
      <a:lvl3pPr marL="974065" indent="-19481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363690" indent="-194813" algn="l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bg1"/>
          </a:solidFill>
          <a:latin typeface="+mn-lt"/>
        </a:defRPr>
      </a:lvl4pPr>
      <a:lvl5pPr marL="1753316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bg1"/>
          </a:solidFill>
          <a:latin typeface="+mn-lt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bg1"/>
          </a:solidFill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bg1"/>
          </a:solidFill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bg1"/>
          </a:solidFill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13.jpg"/><Relationship Id="rId1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jp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0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jp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4.jpg"/><Relationship Id="rId8" Type="http://schemas.openxmlformats.org/officeDocument/2006/relationships/image" Target="../media/image10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jpg"/><Relationship Id="rId7" Type="http://schemas.openxmlformats.org/officeDocument/2006/relationships/image" Target="../media/image10.png"/><Relationship Id="rId8" Type="http://schemas.openxmlformats.org/officeDocument/2006/relationships/image" Target="../media/image13.jp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117981" y="3589517"/>
            <a:ext cx="2710335" cy="114041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7056" y="3589515"/>
            <a:ext cx="5581213" cy="144373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54" y="121949"/>
            <a:ext cx="8437554" cy="109520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SENSE: SDN for End-to-end Networked Science at the Exascale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652" y="1327060"/>
            <a:ext cx="8155337" cy="1691175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SC2017</a:t>
            </a:r>
            <a:endParaRPr lang="en-US" dirty="0">
              <a:solidFill>
                <a:srgbClr val="00FF00"/>
              </a:solidFill>
            </a:endParaRPr>
          </a:p>
          <a:p>
            <a:r>
              <a:rPr lang="en-US" sz="1500" dirty="0">
                <a:solidFill>
                  <a:srgbClr val="00FF00"/>
                </a:solidFill>
              </a:rPr>
              <a:t>The International Conference for High Performance Computing, Networking, Storage and Analysis</a:t>
            </a:r>
          </a:p>
          <a:p>
            <a:endParaRPr lang="en-US" sz="1500" dirty="0"/>
          </a:p>
          <a:p>
            <a:r>
              <a:rPr lang="en-US" sz="1700" dirty="0">
                <a:solidFill>
                  <a:srgbClr val="00FF00"/>
                </a:solidFill>
              </a:rPr>
              <a:t>November 12-17, 2017</a:t>
            </a:r>
          </a:p>
          <a:p>
            <a:r>
              <a:rPr lang="en-US" sz="1700" dirty="0">
                <a:solidFill>
                  <a:srgbClr val="00FF00"/>
                </a:solidFill>
              </a:rPr>
              <a:t>Denver, Colorado</a:t>
            </a:r>
          </a:p>
        </p:txBody>
      </p:sp>
      <p:pic>
        <p:nvPicPr>
          <p:cNvPr id="4" name="Picture 3" descr="DO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562" y="3882869"/>
            <a:ext cx="1451786" cy="393192"/>
          </a:xfrm>
          <a:prstGeom prst="rect">
            <a:avLst/>
          </a:prstGeom>
        </p:spPr>
      </p:pic>
      <p:pic>
        <p:nvPicPr>
          <p:cNvPr id="5" name="Picture 4" descr="Lab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90" y="4448896"/>
            <a:ext cx="838434" cy="516636"/>
          </a:xfrm>
          <a:prstGeom prst="rect">
            <a:avLst/>
          </a:prstGeom>
        </p:spPr>
      </p:pic>
      <p:pic>
        <p:nvPicPr>
          <p:cNvPr id="7" name="Shape 82" descr="prim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1724" y="3932577"/>
            <a:ext cx="2020027" cy="2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3" descr="MAXfullColo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1722" y="4281905"/>
            <a:ext cx="1021706" cy="25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FermiLogo_RGB_NAL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22" y="4604939"/>
            <a:ext cx="2026213" cy="29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NL_H_Whit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48" y="4407705"/>
            <a:ext cx="1615670" cy="6114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08389" y="3599865"/>
            <a:ext cx="1700536" cy="3095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lumMod val="85000"/>
                      <a:alpha val="75000"/>
                    </a:schemeClr>
                  </a:glow>
                </a:effectLst>
              </a:rPr>
              <a:t>SENSE Team</a:t>
            </a:r>
            <a:endParaRPr lang="en-US" b="1" dirty="0">
              <a:effectLst>
                <a:glow rad="101600">
                  <a:schemeClr val="bg1">
                    <a:lumMod val="85000"/>
                    <a:alpha val="75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1882" y="3599866"/>
            <a:ext cx="1041792" cy="3095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chemeClr val="bg1">
                      <a:lumMod val="85000"/>
                      <a:alpha val="75000"/>
                    </a:schemeClr>
                  </a:glow>
                </a:effectLst>
              </a:rPr>
              <a:t>Sponsor</a:t>
            </a:r>
            <a:endParaRPr lang="en-US" b="1" dirty="0">
              <a:solidFill>
                <a:srgbClr val="000000"/>
              </a:solidFill>
              <a:effectLst>
                <a:glow rad="101600">
                  <a:schemeClr val="bg1">
                    <a:lumMod val="85000"/>
                    <a:alpha val="7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8486" y="4299459"/>
            <a:ext cx="2680462" cy="44801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Advanced Scientific Computing Research (ASCR)</a:t>
            </a:r>
          </a:p>
        </p:txBody>
      </p:sp>
      <p:pic>
        <p:nvPicPr>
          <p:cNvPr id="18" name="Picture 17" descr="nersc-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1" y="4245769"/>
            <a:ext cx="1154723" cy="327566"/>
          </a:xfrm>
          <a:prstGeom prst="rect">
            <a:avLst/>
          </a:prstGeom>
        </p:spPr>
      </p:pic>
      <p:pic>
        <p:nvPicPr>
          <p:cNvPr id="19" name="Picture 18" descr="esnet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" y="3772435"/>
            <a:ext cx="1251011" cy="297311"/>
          </a:xfrm>
          <a:prstGeom prst="rect">
            <a:avLst/>
          </a:prstGeom>
        </p:spPr>
      </p:pic>
      <p:pic>
        <p:nvPicPr>
          <p:cNvPr id="20" name="Picture 19" descr="caltech-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65" y="3873485"/>
            <a:ext cx="1155436" cy="293842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SC1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50" y="1416547"/>
            <a:ext cx="898488" cy="270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278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351061" y="3173461"/>
            <a:ext cx="2933853" cy="876140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38393" y="139759"/>
            <a:ext cx="8229600" cy="34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100" b="1" dirty="0">
                <a:solidFill>
                  <a:srgbClr val="FFFF66"/>
                </a:solidFill>
                <a:latin typeface="Verdana" pitchFamily="34" charset="0"/>
                <a:cs typeface="Arial" charset="0"/>
              </a:rPr>
              <a:t>SENSE Orchestrator and Services</a:t>
            </a:r>
            <a:endParaRPr lang="en-US" sz="3100" dirty="0">
              <a:solidFill>
                <a:srgbClr val="FFFF66"/>
              </a:solidFill>
            </a:endParaRPr>
          </a:p>
        </p:txBody>
      </p:sp>
      <p:pic>
        <p:nvPicPr>
          <p:cNvPr id="12" name="Picture 11" descr="sense-o-v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8" y="1161395"/>
            <a:ext cx="3237363" cy="271562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 bwMode="auto">
          <a:xfrm>
            <a:off x="4290701" y="596422"/>
            <a:ext cx="4705197" cy="447830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kumimoji="0" lang="en-US" i="0" u="none" strike="noStrike" cap="none" normalizeH="0" baseline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effectLst/>
                <a:latin typeface="Tahoma" pitchFamily="34" charset="0"/>
              </a:rPr>
              <a:t>Dat</a:t>
            </a:r>
            <a:r>
              <a:rPr lang="en-US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ahoma" pitchFamily="34" charset="0"/>
              </a:rPr>
              <a:t>a Plane Connectivity Services: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kumimoji="0" lang="en-US" i="0" u="none" strike="noStrike" cap="none" normalizeH="0" baseline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effectLst/>
                <a:latin typeface="Tahoma" pitchFamily="34" charset="0"/>
              </a:rPr>
              <a:t>Point-to-Point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lang="en-US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ahoma" pitchFamily="34" charset="0"/>
              </a:rPr>
              <a:t>Multi-Point</a:t>
            </a:r>
            <a:endParaRPr lang="en-US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ahoma" pitchFamily="34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kumimoji="0" lang="en-US" i="0" u="none" strike="noStrike" cap="none" normalizeH="0" baseline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effectLst/>
                <a:latin typeface="Tahoma" pitchFamily="34" charset="0"/>
              </a:rPr>
              <a:t>Options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lang="en-US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ahoma" pitchFamily="34" charset="0"/>
              </a:rPr>
              <a:t>Layer 2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lang="en-US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ahoma" pitchFamily="34" charset="0"/>
              </a:rPr>
              <a:t>Layer 3 Addressing (on top of Layer 2)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kumimoji="0" lang="en-US" i="0" u="none" strike="noStrike" cap="none" normalizeH="0" baseline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effectLst/>
                <a:latin typeface="Tahoma" pitchFamily="34" charset="0"/>
              </a:rPr>
              <a:t>Layer</a:t>
            </a:r>
            <a:r>
              <a:rPr kumimoji="0" lang="en-US" i="0" u="none" strike="noStrike" cap="none" normalizeH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effectLst/>
                <a:latin typeface="Tahoma" pitchFamily="34" charset="0"/>
              </a:rPr>
              <a:t> 3 Routed Network Connections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lang="en-US" baseline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ahoma" pitchFamily="34" charset="0"/>
              </a:rPr>
              <a:t>Quality</a:t>
            </a:r>
            <a:r>
              <a:rPr lang="en-US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ahoma" pitchFamily="34" charset="0"/>
              </a:rPr>
              <a:t> of Service 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kumimoji="0" lang="en-US" i="0" u="none" strike="noStrike" cap="none" normalizeH="0" baseline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effectLst/>
                <a:latin typeface="Tahoma" pitchFamily="34" charset="0"/>
              </a:rPr>
              <a:t>Scheduling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lang="en-US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ahoma" pitchFamily="34" charset="0"/>
              </a:rPr>
              <a:t>Preemption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kumimoji="0" lang="en-US" i="0" u="none" strike="noStrike" cap="none" normalizeH="0" baseline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effectLst/>
                <a:latin typeface="Tahoma" pitchFamily="34" charset="0"/>
              </a:rPr>
              <a:t>Strict</a:t>
            </a:r>
            <a:r>
              <a:rPr kumimoji="0" lang="en-US" i="0" u="none" strike="noStrike" cap="none" normalizeH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effectLst/>
                <a:latin typeface="Tahoma" pitchFamily="34" charset="0"/>
              </a:rPr>
              <a:t> and Loose hops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lang="en-US" baseline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ahoma" pitchFamily="34" charset="0"/>
              </a:rPr>
              <a:t>Negotiation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kumimoji="0" lang="en-US" i="0" u="none" strike="noStrike" cap="none" normalizeH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effectLst/>
                <a:latin typeface="Tahoma" pitchFamily="34" charset="0"/>
              </a:rPr>
              <a:t>Batch Service Request</a:t>
            </a:r>
          </a:p>
          <a:p>
            <a:pPr marL="243516" indent="-243516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Arial"/>
              <a:buChar char="•"/>
            </a:pPr>
            <a:r>
              <a:rPr lang="en-US" baseline="0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ahoma" pitchFamily="34" charset="0"/>
              </a:rPr>
              <a:t>Lifecycle</a:t>
            </a:r>
            <a:r>
              <a:rPr lang="en-US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ahoma" pitchFamily="34" charset="0"/>
              </a:rPr>
              <a:t> monitoring and debug</a:t>
            </a:r>
            <a:endParaRPr kumimoji="0" lang="en-US" i="0" u="none" strike="noStrike" cap="none" normalizeH="0" baseline="0" dirty="0" smtClean="0">
              <a:ln>
                <a:solidFill>
                  <a:srgbClr val="996600"/>
                </a:solidFill>
              </a:ln>
              <a:solidFill>
                <a:srgbClr val="996600"/>
              </a:solidFill>
              <a:effectLst/>
              <a:latin typeface="Tahoma" pitchFamily="34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kumimoji="0" lang="en-US" i="0" u="none" strike="noStrike" cap="none" normalizeH="0" baseline="0" dirty="0">
              <a:ln>
                <a:solidFill>
                  <a:srgbClr val="996600"/>
                </a:solidFill>
              </a:ln>
              <a:solidFill>
                <a:srgbClr val="9966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62244" y="4120292"/>
            <a:ext cx="3987780" cy="7590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800000"/>
                </a:solidFill>
              </a:rPr>
              <a:t>SENSE-O is based on StackV open source model driven orchestration system:</a:t>
            </a:r>
          </a:p>
          <a:p>
            <a:pPr marL="243516" indent="-243516">
              <a:buFont typeface="Arial"/>
              <a:buChar char="•"/>
            </a:pPr>
            <a:r>
              <a:rPr lang="en-US" sz="1400" dirty="0">
                <a:solidFill>
                  <a:srgbClr val="800000"/>
                </a:solidFill>
              </a:rPr>
              <a:t>github.com/MAX-UMD/stackV.community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3846" y="550135"/>
            <a:ext cx="1454688" cy="351635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Application Workflow Agent</a:t>
            </a:r>
          </a:p>
        </p:txBody>
      </p:sp>
      <p:cxnSp>
        <p:nvCxnSpPr>
          <p:cNvPr id="24" name="Straight Arrow Connector 23"/>
          <p:cNvCxnSpPr>
            <a:stCxn id="18" idx="2"/>
          </p:cNvCxnSpPr>
          <p:nvPr/>
        </p:nvCxnSpPr>
        <p:spPr bwMode="auto">
          <a:xfrm flipH="1">
            <a:off x="1780375" y="901771"/>
            <a:ext cx="817" cy="2698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3620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>
            <a:stCxn id="74" idx="0"/>
            <a:endCxn id="104" idx="2"/>
          </p:cNvCxnSpPr>
          <p:nvPr/>
        </p:nvCxnSpPr>
        <p:spPr bwMode="auto">
          <a:xfrm flipV="1">
            <a:off x="3248123" y="3004737"/>
            <a:ext cx="1939" cy="1776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4" idx="1"/>
            <a:endCxn id="75" idx="1"/>
          </p:cNvCxnSpPr>
          <p:nvPr/>
        </p:nvCxnSpPr>
        <p:spPr bwMode="auto">
          <a:xfrm flipH="1">
            <a:off x="2592164" y="3402880"/>
            <a:ext cx="184410" cy="5236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4" idx="3"/>
            <a:endCxn id="75" idx="7"/>
          </p:cNvCxnSpPr>
          <p:nvPr/>
        </p:nvCxnSpPr>
        <p:spPr bwMode="auto">
          <a:xfrm>
            <a:off x="3719672" y="3402880"/>
            <a:ext cx="189032" cy="5236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2319500" y="3810187"/>
            <a:ext cx="1861868" cy="7946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90886" y="180272"/>
            <a:ext cx="8229600" cy="74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SENSE Network Resource Manager (RM)</a:t>
            </a:r>
            <a:endParaRPr lang="en-US" sz="3100" dirty="0">
              <a:solidFill>
                <a:srgbClr val="FFFF00"/>
              </a:solidFill>
            </a:endParaRPr>
          </a:p>
        </p:txBody>
      </p:sp>
      <p:cxnSp>
        <p:nvCxnSpPr>
          <p:cNvPr id="38" name="Straight Connector 37"/>
          <p:cNvCxnSpPr>
            <a:stCxn id="40" idx="2"/>
            <a:endCxn id="39" idx="7"/>
          </p:cNvCxnSpPr>
          <p:nvPr/>
        </p:nvCxnSpPr>
        <p:spPr bwMode="auto">
          <a:xfrm flipH="1">
            <a:off x="2754036" y="3956979"/>
            <a:ext cx="225714" cy="707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2550705" y="4003134"/>
            <a:ext cx="238219" cy="168097"/>
          </a:xfrm>
          <a:prstGeom prst="ellips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979752" y="3872930"/>
            <a:ext cx="238219" cy="168097"/>
          </a:xfrm>
          <a:prstGeom prst="ellips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518879" y="3903493"/>
            <a:ext cx="238219" cy="168097"/>
          </a:xfrm>
          <a:prstGeom prst="ellips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656796" y="4178560"/>
            <a:ext cx="238219" cy="168097"/>
          </a:xfrm>
          <a:prstGeom prst="ellips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161550" y="4122528"/>
            <a:ext cx="238219" cy="168097"/>
          </a:xfrm>
          <a:prstGeom prst="ellips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299467" y="4397595"/>
            <a:ext cx="238219" cy="168097"/>
          </a:xfrm>
          <a:prstGeom prst="ellips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779146" y="4326280"/>
            <a:ext cx="238219" cy="168097"/>
          </a:xfrm>
          <a:prstGeom prst="ellips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cxnSp>
        <p:nvCxnSpPr>
          <p:cNvPr id="46" name="Straight Connector 45"/>
          <p:cNvCxnSpPr>
            <a:stCxn id="41" idx="2"/>
            <a:endCxn id="40" idx="6"/>
          </p:cNvCxnSpPr>
          <p:nvPr/>
        </p:nvCxnSpPr>
        <p:spPr bwMode="auto">
          <a:xfrm flipH="1" flipV="1">
            <a:off x="3217972" y="3956979"/>
            <a:ext cx="300907" cy="305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1" idx="5"/>
            <a:endCxn id="42" idx="0"/>
          </p:cNvCxnSpPr>
          <p:nvPr/>
        </p:nvCxnSpPr>
        <p:spPr bwMode="auto">
          <a:xfrm>
            <a:off x="3722211" y="4046971"/>
            <a:ext cx="53694" cy="13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4" idx="7"/>
            <a:endCxn id="42" idx="3"/>
          </p:cNvCxnSpPr>
          <p:nvPr/>
        </p:nvCxnSpPr>
        <p:spPr bwMode="auto">
          <a:xfrm flipV="1">
            <a:off x="3502800" y="4322040"/>
            <a:ext cx="188883" cy="1001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3" idx="6"/>
            <a:endCxn id="42" idx="2"/>
          </p:cNvCxnSpPr>
          <p:nvPr/>
        </p:nvCxnSpPr>
        <p:spPr bwMode="auto">
          <a:xfrm>
            <a:off x="3399769" y="4206577"/>
            <a:ext cx="257026" cy="56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3" idx="4"/>
            <a:endCxn id="44" idx="1"/>
          </p:cNvCxnSpPr>
          <p:nvPr/>
        </p:nvCxnSpPr>
        <p:spPr bwMode="auto">
          <a:xfrm>
            <a:off x="3280659" y="4290625"/>
            <a:ext cx="53694" cy="1315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45" idx="6"/>
            <a:endCxn id="44" idx="2"/>
          </p:cNvCxnSpPr>
          <p:nvPr/>
        </p:nvCxnSpPr>
        <p:spPr bwMode="auto">
          <a:xfrm>
            <a:off x="3017365" y="4410327"/>
            <a:ext cx="282102" cy="713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39" idx="4"/>
            <a:endCxn id="45" idx="1"/>
          </p:cNvCxnSpPr>
          <p:nvPr/>
        </p:nvCxnSpPr>
        <p:spPr bwMode="auto">
          <a:xfrm>
            <a:off x="2669813" y="4171229"/>
            <a:ext cx="144218" cy="1796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45" idx="7"/>
            <a:endCxn id="43" idx="3"/>
          </p:cNvCxnSpPr>
          <p:nvPr/>
        </p:nvCxnSpPr>
        <p:spPr bwMode="auto">
          <a:xfrm flipV="1">
            <a:off x="2982477" y="4266006"/>
            <a:ext cx="213958" cy="848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40" idx="4"/>
            <a:endCxn id="43" idx="1"/>
          </p:cNvCxnSpPr>
          <p:nvPr/>
        </p:nvCxnSpPr>
        <p:spPr bwMode="auto">
          <a:xfrm>
            <a:off x="3098860" y="4041025"/>
            <a:ext cx="97575" cy="1061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AutoShape 67"/>
          <p:cNvSpPr>
            <a:spLocks noChangeArrowheads="1"/>
          </p:cNvSpPr>
          <p:nvPr/>
        </p:nvSpPr>
        <p:spPr bwMode="auto">
          <a:xfrm>
            <a:off x="2776574" y="3182431"/>
            <a:ext cx="943098" cy="44089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8575" cmpd="sng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cs typeface="Arial" charset="0"/>
              </a:rPr>
              <a:t>Network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cs typeface="Arial" charset="0"/>
              </a:rPr>
              <a:t>Controller</a:t>
            </a:r>
          </a:p>
        </p:txBody>
      </p:sp>
      <p:sp>
        <p:nvSpPr>
          <p:cNvPr id="85" name="Line Callout 2 (Accent Bar) 84"/>
          <p:cNvSpPr/>
          <p:nvPr/>
        </p:nvSpPr>
        <p:spPr bwMode="auto">
          <a:xfrm>
            <a:off x="363597" y="2862734"/>
            <a:ext cx="1711414" cy="708044"/>
          </a:xfrm>
          <a:prstGeom prst="accentCallout2">
            <a:avLst>
              <a:gd name="adj1" fmla="val 44649"/>
              <a:gd name="adj2" fmla="val 104487"/>
              <a:gd name="adj3" fmla="val 53282"/>
              <a:gd name="adj4" fmla="val 117765"/>
              <a:gd name="adj5" fmla="val 59981"/>
              <a:gd name="adj6" fmla="val 143443"/>
            </a:avLst>
          </a:prstGeom>
          <a:solidFill>
            <a:srgbClr val="3366FF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marL="163643" indent="-163643" eaLnBrk="0" fontAlgn="base" hangingPunct="0">
              <a:lnSpc>
                <a:spcPct val="80000"/>
              </a:lnSpc>
              <a:spcBef>
                <a:spcPts val="307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Tahoma" pitchFamily="34" charset="0"/>
              </a:rPr>
              <a:t>OSCARS/NSI</a:t>
            </a:r>
          </a:p>
          <a:p>
            <a:pPr marL="163643" indent="-163643" eaLnBrk="0" fontAlgn="base" hangingPunct="0">
              <a:lnSpc>
                <a:spcPct val="80000"/>
              </a:lnSpc>
              <a:spcBef>
                <a:spcPts val="307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Tahoma" pitchFamily="34" charset="0"/>
              </a:rPr>
              <a:t>SDN Controller</a:t>
            </a:r>
          </a:p>
          <a:p>
            <a:pPr marL="163643" indent="-163643" eaLnBrk="0" fontAlgn="base" hangingPunct="0">
              <a:lnSpc>
                <a:spcPct val="80000"/>
              </a:lnSpc>
              <a:spcBef>
                <a:spcPts val="307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Tahoma" pitchFamily="34" charset="0"/>
              </a:rPr>
              <a:t>Others</a:t>
            </a:r>
          </a:p>
        </p:txBody>
      </p:sp>
      <p:sp>
        <p:nvSpPr>
          <p:cNvPr id="90" name="AutoShape 67"/>
          <p:cNvSpPr>
            <a:spLocks noChangeArrowheads="1"/>
          </p:cNvSpPr>
          <p:nvPr/>
        </p:nvSpPr>
        <p:spPr bwMode="auto">
          <a:xfrm>
            <a:off x="2779892" y="1227020"/>
            <a:ext cx="946606" cy="440898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8575" cmpd="sng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cs typeface="Arial" charset="0"/>
              </a:rPr>
              <a:t>SENSE-O</a:t>
            </a:r>
          </a:p>
        </p:txBody>
      </p:sp>
      <p:cxnSp>
        <p:nvCxnSpPr>
          <p:cNvPr id="91" name="Straight Connector 90"/>
          <p:cNvCxnSpPr>
            <a:stCxn id="104" idx="0"/>
            <a:endCxn id="90" idx="2"/>
          </p:cNvCxnSpPr>
          <p:nvPr/>
        </p:nvCxnSpPr>
        <p:spPr bwMode="auto">
          <a:xfrm flipV="1">
            <a:off x="3250061" y="1667917"/>
            <a:ext cx="3135" cy="89592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99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4366332" y="1553382"/>
            <a:ext cx="4476007" cy="2617844"/>
          </a:xfrm>
          <a:prstGeom prst="rect">
            <a:avLst/>
          </a:prstGeom>
          <a:solidFill>
            <a:srgbClr val="FFFFFF"/>
          </a:solidFill>
          <a:ln>
            <a:solidFill>
              <a:srgbClr val="FF9933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Network-RM Functions/Roles: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Responsible for a specific set of Network Resources 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Generate realtime MRML Model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Evaluate and respond to SENSE-O information and service requests (including negotiation)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Provision network resources in support of SENSE services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Provide status, monitoring, and debug functions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33766" y="1874532"/>
            <a:ext cx="2244274" cy="6326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SENSE-RM API</a:t>
            </a:r>
          </a:p>
          <a:p>
            <a:pPr marL="85718" indent="-85718">
              <a:buFont typeface="Arial"/>
              <a:buChar char="•"/>
            </a:pPr>
            <a:r>
              <a:rPr lang="en-US" sz="1200" dirty="0">
                <a:solidFill>
                  <a:srgbClr val="FFFF00"/>
                </a:solidFill>
              </a:rPr>
              <a:t>Model Based Interface</a:t>
            </a:r>
          </a:p>
          <a:p>
            <a:pPr marL="85718" indent="-85718">
              <a:buFont typeface="Arial"/>
              <a:buChar char="•"/>
            </a:pPr>
            <a:r>
              <a:rPr lang="en-US" sz="1200" dirty="0">
                <a:solidFill>
                  <a:srgbClr val="FFFF00"/>
                </a:solidFill>
              </a:rPr>
              <a:t>Infrastructure and Services</a:t>
            </a: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2131432" y="2001879"/>
            <a:ext cx="576740" cy="356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Oval 95"/>
          <p:cNvSpPr/>
          <p:nvPr/>
        </p:nvSpPr>
        <p:spPr bwMode="auto">
          <a:xfrm>
            <a:off x="2814745" y="1981502"/>
            <a:ext cx="915261" cy="122252"/>
          </a:xfrm>
          <a:prstGeom prst="ellipse">
            <a:avLst/>
          </a:prstGeom>
          <a:noFill/>
          <a:ln w="19050" cap="flat" cmpd="sng" algn="ctr">
            <a:solidFill>
              <a:srgbClr val="CC9900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104" name="AutoShape 67"/>
          <p:cNvSpPr>
            <a:spLocks noChangeArrowheads="1"/>
          </p:cNvSpPr>
          <p:nvPr/>
        </p:nvSpPr>
        <p:spPr bwMode="auto">
          <a:xfrm>
            <a:off x="2708174" y="2563839"/>
            <a:ext cx="1083776" cy="440898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28575" cmpd="sng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cs typeface="Arial" charset="0"/>
              </a:rPr>
              <a:t>Network-RM</a:t>
            </a:r>
          </a:p>
        </p:txBody>
      </p:sp>
    </p:spTree>
    <p:extLst>
      <p:ext uri="{BB962C8B-B14F-4D97-AF65-F5344CB8AC3E}">
        <p14:creationId xmlns:p14="http://schemas.microsoft.com/office/powerpoint/2010/main" val="1580208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24"/>
          <p:cNvCxnSpPr>
            <a:stCxn id="117" idx="1"/>
          </p:cNvCxnSpPr>
          <p:nvPr/>
        </p:nvCxnSpPr>
        <p:spPr bwMode="auto">
          <a:xfrm flipH="1">
            <a:off x="532858" y="2784291"/>
            <a:ext cx="1253799" cy="5623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17" idx="3"/>
          </p:cNvCxnSpPr>
          <p:nvPr/>
        </p:nvCxnSpPr>
        <p:spPr bwMode="auto">
          <a:xfrm>
            <a:off x="2870434" y="2784289"/>
            <a:ext cx="1248246" cy="5674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Rounded Rectangle 123"/>
          <p:cNvSpPr/>
          <p:nvPr/>
        </p:nvSpPr>
        <p:spPr bwMode="auto">
          <a:xfrm>
            <a:off x="401210" y="3275337"/>
            <a:ext cx="3836578" cy="164530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99" name="AutoShape 51"/>
          <p:cNvSpPr>
            <a:spLocks noChangeArrowheads="1"/>
          </p:cNvSpPr>
          <p:nvPr/>
        </p:nvSpPr>
        <p:spPr bwMode="auto">
          <a:xfrm>
            <a:off x="852584" y="3493683"/>
            <a:ext cx="1295400" cy="1005628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77925" tIns="38963" rIns="77925" bIns="38963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18" name="Straight Connector 117"/>
          <p:cNvCxnSpPr>
            <a:stCxn id="111" idx="1"/>
            <a:endCxn id="99" idx="3"/>
          </p:cNvCxnSpPr>
          <p:nvPr/>
        </p:nvCxnSpPr>
        <p:spPr bwMode="auto">
          <a:xfrm flipH="1">
            <a:off x="2147986" y="3996114"/>
            <a:ext cx="215423" cy="3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52929" y="1902235"/>
            <a:ext cx="2244274" cy="6326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SENSE-RM API</a:t>
            </a:r>
          </a:p>
          <a:p>
            <a:pPr marL="85718" indent="-85718">
              <a:buFont typeface="Arial"/>
              <a:buChar char="•"/>
            </a:pPr>
            <a:r>
              <a:rPr lang="en-US" sz="1200" dirty="0">
                <a:solidFill>
                  <a:srgbClr val="FFFF00"/>
                </a:solidFill>
              </a:rPr>
              <a:t>Model Based Interface</a:t>
            </a:r>
          </a:p>
          <a:p>
            <a:pPr marL="85718" indent="-85718">
              <a:buFont typeface="Arial"/>
              <a:buChar char="•"/>
            </a:pPr>
            <a:r>
              <a:rPr lang="en-US" sz="1200" dirty="0">
                <a:solidFill>
                  <a:srgbClr val="FFFF00"/>
                </a:solidFill>
              </a:rPr>
              <a:t>Infrastructure and Services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05979"/>
            <a:ext cx="8229600" cy="61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SENSE DTN/End Site Resource Manager</a:t>
            </a:r>
            <a:endParaRPr lang="en-US" sz="3100" dirty="0">
              <a:solidFill>
                <a:srgbClr val="FFFF00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1000788" y="3962211"/>
            <a:ext cx="1032898" cy="31406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 flipV="1">
            <a:off x="1401273" y="4133144"/>
            <a:ext cx="418229" cy="51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AutoShape 68"/>
          <p:cNvSpPr>
            <a:spLocks noChangeArrowheads="1"/>
          </p:cNvSpPr>
          <p:nvPr/>
        </p:nvSpPr>
        <p:spPr bwMode="auto">
          <a:xfrm>
            <a:off x="1111839" y="4033229"/>
            <a:ext cx="186777" cy="177144"/>
          </a:xfrm>
          <a:prstGeom prst="can">
            <a:avLst>
              <a:gd name="adj" fmla="val 31250"/>
            </a:avLst>
          </a:prstGeom>
          <a:solidFill>
            <a:srgbClr val="292929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Wingdings" pitchFamily="2" charset="2"/>
              <a:buNone/>
            </a:pPr>
            <a:endParaRPr lang="en-US" sz="2700" b="1">
              <a:solidFill>
                <a:srgbClr val="3912C8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3" name="AutoShape 68"/>
          <p:cNvSpPr>
            <a:spLocks noChangeArrowheads="1"/>
          </p:cNvSpPr>
          <p:nvPr/>
        </p:nvSpPr>
        <p:spPr bwMode="auto">
          <a:xfrm>
            <a:off x="1360242" y="4033229"/>
            <a:ext cx="186777" cy="177144"/>
          </a:xfrm>
          <a:prstGeom prst="can">
            <a:avLst>
              <a:gd name="adj" fmla="val 31250"/>
            </a:avLst>
          </a:prstGeom>
          <a:solidFill>
            <a:srgbClr val="292929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Wingdings" pitchFamily="2" charset="2"/>
              <a:buNone/>
            </a:pPr>
            <a:endParaRPr lang="en-US" sz="2700" b="1">
              <a:solidFill>
                <a:srgbClr val="3912C8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4" name="AutoShape 68"/>
          <p:cNvSpPr>
            <a:spLocks noChangeArrowheads="1"/>
          </p:cNvSpPr>
          <p:nvPr/>
        </p:nvSpPr>
        <p:spPr bwMode="auto">
          <a:xfrm>
            <a:off x="1696090" y="4033229"/>
            <a:ext cx="186777" cy="177144"/>
          </a:xfrm>
          <a:prstGeom prst="can">
            <a:avLst>
              <a:gd name="adj" fmla="val 31250"/>
            </a:avLst>
          </a:prstGeom>
          <a:solidFill>
            <a:srgbClr val="292929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Wingdings" pitchFamily="2" charset="2"/>
              <a:buNone/>
            </a:pPr>
            <a:endParaRPr lang="en-US" sz="2700" b="1">
              <a:solidFill>
                <a:srgbClr val="3912C8"/>
              </a:solidFill>
              <a:latin typeface="Tahoma" pitchFamily="34" charset="0"/>
              <a:cs typeface="Arial" charset="0"/>
            </a:endParaRPr>
          </a:p>
        </p:txBody>
      </p:sp>
      <p:cxnSp>
        <p:nvCxnSpPr>
          <p:cNvPr id="105" name="Straight Connector 104"/>
          <p:cNvCxnSpPr/>
          <p:nvPr/>
        </p:nvCxnSpPr>
        <p:spPr bwMode="auto">
          <a:xfrm flipV="1">
            <a:off x="1419016" y="3704776"/>
            <a:ext cx="418229" cy="51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AutoShape 67"/>
          <p:cNvSpPr>
            <a:spLocks noChangeArrowheads="1"/>
          </p:cNvSpPr>
          <p:nvPr/>
        </p:nvSpPr>
        <p:spPr bwMode="auto">
          <a:xfrm>
            <a:off x="1345887" y="3580373"/>
            <a:ext cx="206201" cy="289160"/>
          </a:xfrm>
          <a:prstGeom prst="roundRect">
            <a:avLst>
              <a:gd name="adj" fmla="val 16667"/>
            </a:avLst>
          </a:prstGeom>
          <a:solidFill>
            <a:srgbClr val="292929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7" name="AutoShape 67"/>
          <p:cNvSpPr>
            <a:spLocks noChangeArrowheads="1"/>
          </p:cNvSpPr>
          <p:nvPr/>
        </p:nvSpPr>
        <p:spPr bwMode="auto">
          <a:xfrm>
            <a:off x="1081011" y="3580373"/>
            <a:ext cx="206201" cy="289160"/>
          </a:xfrm>
          <a:prstGeom prst="roundRect">
            <a:avLst>
              <a:gd name="adj" fmla="val 16667"/>
            </a:avLst>
          </a:prstGeom>
          <a:solidFill>
            <a:srgbClr val="292929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8" name="AutoShape 67"/>
          <p:cNvSpPr>
            <a:spLocks noChangeArrowheads="1"/>
          </p:cNvSpPr>
          <p:nvPr/>
        </p:nvSpPr>
        <p:spPr bwMode="auto">
          <a:xfrm>
            <a:off x="1745105" y="3580373"/>
            <a:ext cx="206201" cy="289160"/>
          </a:xfrm>
          <a:prstGeom prst="roundRect">
            <a:avLst>
              <a:gd name="adj" fmla="val 16667"/>
            </a:avLst>
          </a:prstGeom>
          <a:solidFill>
            <a:srgbClr val="292929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09" name="Straight Connector 108"/>
          <p:cNvCxnSpPr>
            <a:stCxn id="100" idx="6"/>
            <a:endCxn id="108" idx="2"/>
          </p:cNvCxnSpPr>
          <p:nvPr/>
        </p:nvCxnSpPr>
        <p:spPr bwMode="auto">
          <a:xfrm flipH="1" flipV="1">
            <a:off x="1848207" y="3869533"/>
            <a:ext cx="185478" cy="2497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100" idx="2"/>
            <a:endCxn id="107" idx="2"/>
          </p:cNvCxnSpPr>
          <p:nvPr/>
        </p:nvCxnSpPr>
        <p:spPr bwMode="auto">
          <a:xfrm flipV="1">
            <a:off x="1000788" y="3869533"/>
            <a:ext cx="183324" cy="2497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Rectangle 110"/>
          <p:cNvSpPr/>
          <p:nvPr/>
        </p:nvSpPr>
        <p:spPr bwMode="auto">
          <a:xfrm>
            <a:off x="2363409" y="3835660"/>
            <a:ext cx="1103331" cy="320912"/>
          </a:xfrm>
          <a:prstGeom prst="rect">
            <a:avLst/>
          </a:prstGeom>
          <a:solidFill>
            <a:srgbClr val="3366FF"/>
          </a:solidFill>
          <a:ln w="190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chemeClr val="bg1"/>
                </a:solidFill>
                <a:latin typeface="Tahoma" pitchFamily="34" charset="0"/>
              </a:rPr>
              <a:t>Switch/Router</a:t>
            </a:r>
          </a:p>
        </p:txBody>
      </p:sp>
      <p:sp>
        <p:nvSpPr>
          <p:cNvPr id="112" name="AutoShape 67"/>
          <p:cNvSpPr>
            <a:spLocks noChangeArrowheads="1"/>
          </p:cNvSpPr>
          <p:nvPr/>
        </p:nvSpPr>
        <p:spPr bwMode="auto">
          <a:xfrm>
            <a:off x="1858377" y="1227020"/>
            <a:ext cx="946606" cy="440898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8575" cmpd="sng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cs typeface="Arial" charset="0"/>
              </a:rPr>
              <a:t>SENSE-O</a:t>
            </a:r>
          </a:p>
        </p:txBody>
      </p:sp>
      <p:cxnSp>
        <p:nvCxnSpPr>
          <p:cNvPr id="113" name="Straight Connector 112"/>
          <p:cNvCxnSpPr>
            <a:stCxn id="117" idx="0"/>
            <a:endCxn id="112" idx="2"/>
          </p:cNvCxnSpPr>
          <p:nvPr/>
        </p:nvCxnSpPr>
        <p:spPr bwMode="auto">
          <a:xfrm flipV="1">
            <a:off x="2328545" y="1667918"/>
            <a:ext cx="3135" cy="89592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99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1191098" y="4604828"/>
            <a:ext cx="2087550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dirty="0"/>
              <a:t>End-Site/DTN Resources</a:t>
            </a:r>
          </a:p>
        </p:txBody>
      </p:sp>
      <p:cxnSp>
        <p:nvCxnSpPr>
          <p:cNvPr id="115" name="Straight Arrow Connector 114"/>
          <p:cNvCxnSpPr/>
          <p:nvPr/>
        </p:nvCxnSpPr>
        <p:spPr bwMode="auto">
          <a:xfrm>
            <a:off x="1341550" y="2022253"/>
            <a:ext cx="445109" cy="152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Oval 115"/>
          <p:cNvSpPr/>
          <p:nvPr/>
        </p:nvSpPr>
        <p:spPr bwMode="auto">
          <a:xfrm>
            <a:off x="1893230" y="1981503"/>
            <a:ext cx="915261" cy="122252"/>
          </a:xfrm>
          <a:prstGeom prst="ellipse">
            <a:avLst/>
          </a:prstGeom>
          <a:noFill/>
          <a:ln w="19050" cap="flat" cmpd="sng" algn="ctr">
            <a:solidFill>
              <a:srgbClr val="CC9900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117" name="AutoShape 67"/>
          <p:cNvSpPr>
            <a:spLocks noChangeArrowheads="1"/>
          </p:cNvSpPr>
          <p:nvPr/>
        </p:nvSpPr>
        <p:spPr bwMode="auto">
          <a:xfrm>
            <a:off x="1786658" y="2563840"/>
            <a:ext cx="1083776" cy="440898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28575" cmpd="sng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cs typeface="Arial" charset="0"/>
              </a:rPr>
              <a:t>EndSite/DTN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cs typeface="Arial" charset="0"/>
              </a:rPr>
              <a:t>RM</a:t>
            </a:r>
          </a:p>
        </p:txBody>
      </p:sp>
      <p:cxnSp>
        <p:nvCxnSpPr>
          <p:cNvPr id="145" name="Straight Connector 144"/>
          <p:cNvCxnSpPr>
            <a:endCxn id="111" idx="3"/>
          </p:cNvCxnSpPr>
          <p:nvPr/>
        </p:nvCxnSpPr>
        <p:spPr bwMode="auto">
          <a:xfrm flipH="1" flipV="1">
            <a:off x="3466739" y="3996116"/>
            <a:ext cx="231927" cy="25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TextBox 149"/>
          <p:cNvSpPr txBox="1"/>
          <p:nvPr/>
        </p:nvSpPr>
        <p:spPr>
          <a:xfrm>
            <a:off x="4457201" y="1512868"/>
            <a:ext cx="4476007" cy="3310341"/>
          </a:xfrm>
          <a:prstGeom prst="rect">
            <a:avLst/>
          </a:prstGeom>
          <a:solidFill>
            <a:srgbClr val="FFFFFF"/>
          </a:solidFill>
          <a:ln>
            <a:solidFill>
              <a:srgbClr val="FF9933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b="1" dirty="0" smtClean="0"/>
              <a:t>EndSite/DTN-RM Functions/Roles: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/>
              <a:t>Responsible for a specific set of EndSite and DTN Resources 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/>
              <a:t>Generate realtime MRML Model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/>
              <a:t>Evaluate and respond to SENSE-O information and service requests (including negotiation)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/>
              <a:t>Provision EndSite/DTN resources in support of SENSE services (includes networking stack of end systems)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/>
              <a:t>Provide status, monitoring, and debug functions</a:t>
            </a:r>
          </a:p>
          <a:p>
            <a:pPr marL="243516" indent="-243516">
              <a:buFont typeface="Arial"/>
              <a:buChar char="•"/>
            </a:pPr>
            <a:r>
              <a:rPr lang="en-US" b="1" dirty="0"/>
              <a:t>QoS </a:t>
            </a:r>
            <a:r>
              <a:rPr lang="en-US" b="1" dirty="0" smtClean="0"/>
              <a:t>provided </a:t>
            </a:r>
            <a:r>
              <a:rPr lang="en-US" b="1" dirty="0"/>
              <a:t>via </a:t>
            </a:r>
            <a:r>
              <a:rPr lang="en-US" b="1" dirty="0" smtClean="0"/>
              <a:t>OpenFlow (Open vSwitch) flow prioritization and/or TC (</a:t>
            </a:r>
            <a:r>
              <a:rPr lang="en-US" b="1" dirty="0" err="1" smtClean="0"/>
              <a:t>FireQoS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3500829" y="3766291"/>
            <a:ext cx="749498" cy="6326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To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external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370715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6053"/>
          </a:xfrm>
        </p:spPr>
        <p:txBody>
          <a:bodyPr/>
          <a:lstStyle/>
          <a:p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Actual Demonstration Topology</a:t>
            </a:r>
            <a:b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is </a:t>
            </a:r>
            <a:r>
              <a:rPr lang="en-US" sz="3100" b="1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Complex</a:t>
            </a:r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!</a:t>
            </a:r>
            <a:endParaRPr lang="en-US" sz="3100" dirty="0">
              <a:solidFill>
                <a:srgbClr val="FFFF00"/>
              </a:solidFill>
            </a:endParaRPr>
          </a:p>
        </p:txBody>
      </p:sp>
      <p:pic>
        <p:nvPicPr>
          <p:cNvPr id="4" name="Picture 3" descr="sc17-sense-v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979"/>
            <a:ext cx="9144000" cy="39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09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42" y="-35991"/>
            <a:ext cx="8229600" cy="668088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But not as complex as real systems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72" y="1290892"/>
            <a:ext cx="4067560" cy="986860"/>
          </a:xfrm>
        </p:spPr>
        <p:txBody>
          <a:bodyPr/>
          <a:lstStyle/>
          <a:p>
            <a:r>
              <a:rPr lang="en-US" dirty="0" smtClean="0"/>
              <a:t>LHC, CMS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13 Tiers 1s, 170 Tier 2s</a:t>
            </a:r>
          </a:p>
        </p:txBody>
      </p:sp>
      <p:pic>
        <p:nvPicPr>
          <p:cNvPr id="4" name="Picture 3" descr="CMS Use Case figures v1.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0" y="2429764"/>
            <a:ext cx="4065135" cy="19952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56669" y="1922983"/>
            <a:ext cx="3810054" cy="2272575"/>
            <a:chOff x="4679013" y="1640161"/>
            <a:chExt cx="3810054" cy="2272575"/>
          </a:xfrm>
        </p:grpSpPr>
        <p:sp>
          <p:nvSpPr>
            <p:cNvPr id="7" name="Rectangle 6"/>
            <p:cNvSpPr/>
            <p:nvPr/>
          </p:nvSpPr>
          <p:spPr bwMode="auto">
            <a:xfrm>
              <a:off x="4679013" y="1640161"/>
              <a:ext cx="3810054" cy="227257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D9004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3912C8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5" name="Shape 73" descr="LCLS-II Data Flow 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5375" y="1655485"/>
              <a:ext cx="3778266" cy="22540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53303" y="1316599"/>
            <a:ext cx="3666576" cy="5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92219" indent="-292219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rgbClr val="FF9933"/>
                </a:solidFill>
                <a:latin typeface="+mn-lt"/>
                <a:ea typeface="+mn-ea"/>
                <a:cs typeface="+mn-cs"/>
              </a:defRPr>
            </a:lvl1pPr>
            <a:lvl2pPr marL="633142" indent="-243516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66FF"/>
                </a:solidFill>
                <a:latin typeface="+mn-lt"/>
              </a:defRPr>
            </a:lvl2pPr>
            <a:lvl3pPr marL="974065" indent="-1948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363690" indent="-1948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bg1"/>
                </a:solidFill>
                <a:latin typeface="+mn-lt"/>
              </a:defRPr>
            </a:lvl4pPr>
            <a:lvl5pPr marL="1753316" indent="-1948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bg1"/>
                </a:solidFill>
                <a:latin typeface="+mn-lt"/>
              </a:defRPr>
            </a:lvl5pPr>
            <a:lvl6pPr marL="2142942" indent="-1948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bg1"/>
                </a:solidFill>
                <a:latin typeface="+mn-lt"/>
              </a:defRPr>
            </a:lvl6pPr>
            <a:lvl7pPr marL="2532568" indent="-1948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bg1"/>
                </a:solidFill>
                <a:latin typeface="+mn-lt"/>
              </a:defRPr>
            </a:lvl7pPr>
            <a:lvl8pPr marL="2922194" indent="-1948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bg1"/>
                </a:solidFill>
                <a:latin typeface="+mn-lt"/>
              </a:defRPr>
            </a:lvl8pPr>
            <a:lvl9pPr marL="3311820" indent="-1948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err="1" smtClean="0"/>
              <a:t>Superfacility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41847" y="704395"/>
            <a:ext cx="3987146" cy="4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292219" indent="-292219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rgbClr val="FF9933"/>
                </a:solidFill>
                <a:latin typeface="+mn-lt"/>
                <a:ea typeface="+mn-ea"/>
                <a:cs typeface="+mn-cs"/>
              </a:defRPr>
            </a:lvl1pPr>
            <a:lvl2pPr marL="633142" indent="-243516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66FF"/>
                </a:solidFill>
                <a:latin typeface="+mn-lt"/>
              </a:defRPr>
            </a:lvl2pPr>
            <a:lvl3pPr marL="974065" indent="-1948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363690" indent="-1948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bg1"/>
                </a:solidFill>
                <a:latin typeface="+mn-lt"/>
              </a:defRPr>
            </a:lvl4pPr>
            <a:lvl5pPr marL="1753316" indent="-1948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bg1"/>
                </a:solidFill>
                <a:latin typeface="+mn-lt"/>
              </a:defRPr>
            </a:lvl5pPr>
            <a:lvl6pPr marL="2142942" indent="-1948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bg1"/>
                </a:solidFill>
                <a:latin typeface="+mn-lt"/>
              </a:defRPr>
            </a:lvl6pPr>
            <a:lvl7pPr marL="2532568" indent="-1948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bg1"/>
                </a:solidFill>
                <a:latin typeface="+mn-lt"/>
              </a:defRPr>
            </a:lvl7pPr>
            <a:lvl8pPr marL="2922194" indent="-1948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bg1"/>
                </a:solidFill>
                <a:latin typeface="+mn-lt"/>
              </a:defRPr>
            </a:lvl8pPr>
            <a:lvl9pPr marL="3311820" indent="-1948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00FF00"/>
                </a:solidFill>
              </a:rPr>
              <a:t>Initial SENSE Use Cases</a:t>
            </a:r>
          </a:p>
        </p:txBody>
      </p:sp>
    </p:spTree>
    <p:extLst>
      <p:ext uri="{BB962C8B-B14F-4D97-AF65-F5344CB8AC3E}">
        <p14:creationId xmlns:p14="http://schemas.microsoft.com/office/powerpoint/2010/main" val="1235792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Straight Connector 260"/>
          <p:cNvCxnSpPr>
            <a:stCxn id="93" idx="0"/>
            <a:endCxn id="84" idx="1"/>
          </p:cNvCxnSpPr>
          <p:nvPr/>
        </p:nvCxnSpPr>
        <p:spPr bwMode="auto">
          <a:xfrm flipV="1">
            <a:off x="1438809" y="1984153"/>
            <a:ext cx="1869670" cy="955244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22" idx="1"/>
            <a:endCxn id="183" idx="3"/>
          </p:cNvCxnSpPr>
          <p:nvPr/>
        </p:nvCxnSpPr>
        <p:spPr bwMode="auto">
          <a:xfrm flipH="1" flipV="1">
            <a:off x="1640445" y="3531274"/>
            <a:ext cx="1963149" cy="11242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>
            <a:stCxn id="22" idx="0"/>
            <a:endCxn id="185" idx="2"/>
          </p:cNvCxnSpPr>
          <p:nvPr/>
        </p:nvCxnSpPr>
        <p:spPr bwMode="auto">
          <a:xfrm flipV="1">
            <a:off x="4669564" y="4317660"/>
            <a:ext cx="336090" cy="7070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85" idx="0"/>
            <a:endCxn id="168" idx="0"/>
          </p:cNvCxnSpPr>
          <p:nvPr/>
        </p:nvCxnSpPr>
        <p:spPr bwMode="auto">
          <a:xfrm flipV="1">
            <a:off x="6500305" y="4100498"/>
            <a:ext cx="739997" cy="2171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endCxn id="22" idx="2"/>
          </p:cNvCxnSpPr>
          <p:nvPr/>
        </p:nvCxnSpPr>
        <p:spPr bwMode="auto">
          <a:xfrm flipV="1">
            <a:off x="1490272" y="4388361"/>
            <a:ext cx="1052195" cy="18020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174" idx="2"/>
            <a:endCxn id="22" idx="1"/>
          </p:cNvCxnSpPr>
          <p:nvPr/>
        </p:nvCxnSpPr>
        <p:spPr bwMode="auto">
          <a:xfrm flipH="1">
            <a:off x="3603593" y="3805690"/>
            <a:ext cx="1403736" cy="8498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22" idx="1"/>
            <a:endCxn id="159" idx="2"/>
          </p:cNvCxnSpPr>
          <p:nvPr/>
        </p:nvCxnSpPr>
        <p:spPr bwMode="auto">
          <a:xfrm flipH="1" flipV="1">
            <a:off x="3384106" y="3781227"/>
            <a:ext cx="219488" cy="87429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700817" y="4230965"/>
            <a:ext cx="1262890" cy="635009"/>
            <a:chOff x="683686" y="4904340"/>
            <a:chExt cx="1368131" cy="846679"/>
          </a:xfrm>
        </p:grpSpPr>
        <p:sp>
          <p:nvSpPr>
            <p:cNvPr id="151" name="Rounded Rectangle 150"/>
            <p:cNvSpPr/>
            <p:nvPr/>
          </p:nvSpPr>
          <p:spPr>
            <a:xfrm>
              <a:off x="683686" y="4904340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148" descr="caltech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90" y="4951835"/>
              <a:ext cx="1251722" cy="39178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50" name="Group 149"/>
            <p:cNvGrpSpPr/>
            <p:nvPr/>
          </p:nvGrpSpPr>
          <p:grpSpPr>
            <a:xfrm>
              <a:off x="980628" y="5342104"/>
              <a:ext cx="774247" cy="389851"/>
              <a:chOff x="7129827" y="6179292"/>
              <a:chExt cx="774247" cy="389851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3" name="Picture 152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7200565" y="6179292"/>
                <a:ext cx="340776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[200G]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705563" y="3181310"/>
            <a:ext cx="1309986" cy="642020"/>
            <a:chOff x="1812050" y="3829853"/>
            <a:chExt cx="1419152" cy="856027"/>
          </a:xfrm>
        </p:grpSpPr>
        <p:sp>
          <p:nvSpPr>
            <p:cNvPr id="158" name="Rounded Rectangle 157"/>
            <p:cNvSpPr/>
            <p:nvPr/>
          </p:nvSpPr>
          <p:spPr>
            <a:xfrm>
              <a:off x="1863071" y="3839201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Picture 155" descr="NERSC-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050" y="3829853"/>
              <a:ext cx="1402623" cy="531077"/>
            </a:xfrm>
            <a:prstGeom prst="rect">
              <a:avLst/>
            </a:prstGeom>
            <a:noFill/>
          </p:spPr>
        </p:pic>
        <p:grpSp>
          <p:nvGrpSpPr>
            <p:cNvPr id="157" name="Group 156"/>
            <p:cNvGrpSpPr/>
            <p:nvPr/>
          </p:nvGrpSpPr>
          <p:grpSpPr>
            <a:xfrm>
              <a:off x="2160013" y="4276965"/>
              <a:ext cx="774247" cy="389851"/>
              <a:chOff x="7129827" y="6179292"/>
              <a:chExt cx="774247" cy="389851"/>
            </a:xfrm>
          </p:grpSpPr>
          <p:sp>
            <p:nvSpPr>
              <p:cNvPr id="159" name="Rounded Rectangle 158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0" name="Picture 159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7200565" y="6179292"/>
                <a:ext cx="283753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[40G]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769942" y="3772175"/>
            <a:ext cx="1262890" cy="635009"/>
            <a:chOff x="7258591" y="4791398"/>
            <a:chExt cx="1368131" cy="846679"/>
          </a:xfrm>
        </p:grpSpPr>
        <p:sp>
          <p:nvSpPr>
            <p:cNvPr id="165" name="Rounded Rectangle 164"/>
            <p:cNvSpPr/>
            <p:nvPr/>
          </p:nvSpPr>
          <p:spPr>
            <a:xfrm>
              <a:off x="7258591" y="4791398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7555533" y="5229162"/>
              <a:ext cx="774247" cy="389851"/>
              <a:chOff x="7129827" y="6179292"/>
              <a:chExt cx="774247" cy="389851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68" name="TextBox 167"/>
              <p:cNvSpPr txBox="1"/>
              <p:nvPr/>
            </p:nvSpPr>
            <p:spPr>
              <a:xfrm>
                <a:off x="7200565" y="6179292"/>
                <a:ext cx="283753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[50G]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375885" y="3212785"/>
            <a:ext cx="1262890" cy="635009"/>
            <a:chOff x="4124376" y="3755114"/>
            <a:chExt cx="1368131" cy="846679"/>
          </a:xfrm>
        </p:grpSpPr>
        <p:sp>
          <p:nvSpPr>
            <p:cNvPr id="173" name="Rounded Rectangle 172"/>
            <p:cNvSpPr/>
            <p:nvPr/>
          </p:nvSpPr>
          <p:spPr>
            <a:xfrm>
              <a:off x="4124376" y="3755114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170" descr="FNAL-Logo-NAL-Blu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959" y="3863877"/>
              <a:ext cx="1305609" cy="298255"/>
            </a:xfrm>
            <a:prstGeom prst="rect">
              <a:avLst/>
            </a:prstGeom>
          </p:spPr>
        </p:pic>
        <p:grpSp>
          <p:nvGrpSpPr>
            <p:cNvPr id="172" name="Group 171"/>
            <p:cNvGrpSpPr/>
            <p:nvPr/>
          </p:nvGrpSpPr>
          <p:grpSpPr>
            <a:xfrm>
              <a:off x="4421318" y="4192878"/>
              <a:ext cx="774247" cy="389851"/>
              <a:chOff x="7129827" y="6179292"/>
              <a:chExt cx="774247" cy="389851"/>
            </a:xfrm>
          </p:grpSpPr>
          <p:sp>
            <p:nvSpPr>
              <p:cNvPr id="174" name="Rounded Rectangle 173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7200565" y="6179292"/>
                <a:ext cx="283753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[40G]</a:t>
                </a:r>
              </a:p>
            </p:txBody>
          </p:sp>
        </p:grpSp>
      </p:grpSp>
      <p:sp>
        <p:nvSpPr>
          <p:cNvPr id="177" name="Freeform 176"/>
          <p:cNvSpPr/>
          <p:nvPr/>
        </p:nvSpPr>
        <p:spPr>
          <a:xfrm>
            <a:off x="4639408" y="173355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grpSp>
        <p:nvGrpSpPr>
          <p:cNvPr id="178" name="Group 177"/>
          <p:cNvGrpSpPr/>
          <p:nvPr/>
        </p:nvGrpSpPr>
        <p:grpSpPr>
          <a:xfrm>
            <a:off x="651654" y="3065023"/>
            <a:ext cx="1262890" cy="635009"/>
            <a:chOff x="2212122" y="1900452"/>
            <a:chExt cx="1368131" cy="846679"/>
          </a:xfrm>
        </p:grpSpPr>
        <p:sp>
          <p:nvSpPr>
            <p:cNvPr id="179" name="Rounded Rectangle 178"/>
            <p:cNvSpPr/>
            <p:nvPr/>
          </p:nvSpPr>
          <p:spPr>
            <a:xfrm>
              <a:off x="2212122" y="1900452"/>
              <a:ext cx="1368131" cy="846679"/>
            </a:xfrm>
            <a:prstGeom prst="roundRect">
              <a:avLst/>
            </a:prstGeom>
            <a:solidFill>
              <a:srgbClr val="EA891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0" name="Picture 179" descr="SC1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506" y="1962869"/>
              <a:ext cx="973362" cy="360144"/>
            </a:xfrm>
            <a:prstGeom prst="rect">
              <a:avLst/>
            </a:prstGeom>
            <a:solidFill>
              <a:srgbClr val="EA891F"/>
            </a:solidFill>
            <a:ln>
              <a:noFill/>
            </a:ln>
          </p:spPr>
        </p:pic>
        <p:grpSp>
          <p:nvGrpSpPr>
            <p:cNvPr id="181" name="Group 180"/>
            <p:cNvGrpSpPr/>
            <p:nvPr/>
          </p:nvGrpSpPr>
          <p:grpSpPr>
            <a:xfrm>
              <a:off x="2509064" y="2334771"/>
              <a:ext cx="774247" cy="389850"/>
              <a:chOff x="2509064" y="2334771"/>
              <a:chExt cx="774247" cy="389850"/>
            </a:xfrm>
          </p:grpSpPr>
          <p:sp>
            <p:nvSpPr>
              <p:cNvPr id="182" name="Rounded Rectangle 181"/>
              <p:cNvSpPr/>
              <p:nvPr/>
            </p:nvSpPr>
            <p:spPr>
              <a:xfrm>
                <a:off x="2509064" y="2353246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3" name="Picture 182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049" y="2380507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2570150" y="2334771"/>
                <a:ext cx="340776" cy="389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[200G]</a:t>
                </a:r>
              </a:p>
            </p:txBody>
          </p:sp>
        </p:grpSp>
      </p:grpSp>
      <p:sp>
        <p:nvSpPr>
          <p:cNvPr id="185" name="Cloud 184"/>
          <p:cNvSpPr/>
          <p:nvPr/>
        </p:nvSpPr>
        <p:spPr bwMode="auto">
          <a:xfrm>
            <a:off x="5001000" y="4063315"/>
            <a:ext cx="1500555" cy="508686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2400" b="1" dirty="0">
                <a:solidFill>
                  <a:srgbClr val="663333"/>
                </a:solidFill>
                <a:latin typeface="Tahoma" pitchFamily="34" charset="0"/>
              </a:rPr>
              <a:t>MAX</a:t>
            </a:r>
          </a:p>
        </p:txBody>
      </p:sp>
      <p:sp>
        <p:nvSpPr>
          <p:cNvPr id="22" name="Cloud 21"/>
          <p:cNvSpPr/>
          <p:nvPr/>
        </p:nvSpPr>
        <p:spPr bwMode="auto">
          <a:xfrm>
            <a:off x="2535843" y="4120633"/>
            <a:ext cx="2135502" cy="535459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2400" b="1" dirty="0">
                <a:solidFill>
                  <a:srgbClr val="663333"/>
                </a:solidFill>
                <a:latin typeface="Tahoma" pitchFamily="34" charset="0"/>
              </a:rPr>
              <a:t>ESnet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6034" y="4726986"/>
            <a:ext cx="2198872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dirty="0">
                <a:solidFill>
                  <a:srgbClr val="FFCC33"/>
                </a:solidFill>
              </a:rPr>
              <a:t>SENSE Resource Manager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134853" y="4745705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cxnSp>
        <p:nvCxnSpPr>
          <p:cNvPr id="264" name="Straight Connector 263"/>
          <p:cNvCxnSpPr/>
          <p:nvPr/>
        </p:nvCxnSpPr>
        <p:spPr bwMode="auto">
          <a:xfrm flipV="1">
            <a:off x="1762105" y="2205015"/>
            <a:ext cx="1826192" cy="1783667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/>
          <p:cNvCxnSpPr>
            <a:stCxn id="108" idx="0"/>
          </p:cNvCxnSpPr>
          <p:nvPr/>
        </p:nvCxnSpPr>
        <p:spPr bwMode="auto">
          <a:xfrm flipV="1">
            <a:off x="3571792" y="2236590"/>
            <a:ext cx="301495" cy="850736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109" idx="0"/>
          </p:cNvCxnSpPr>
          <p:nvPr/>
        </p:nvCxnSpPr>
        <p:spPr bwMode="auto">
          <a:xfrm flipH="1" flipV="1">
            <a:off x="4417359" y="2262903"/>
            <a:ext cx="282005" cy="865725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/>
          <p:nvPr/>
        </p:nvCxnSpPr>
        <p:spPr bwMode="auto">
          <a:xfrm flipV="1">
            <a:off x="4158277" y="2215542"/>
            <a:ext cx="45340" cy="1768222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/>
          <p:nvPr/>
        </p:nvCxnSpPr>
        <p:spPr bwMode="auto">
          <a:xfrm flipH="1" flipV="1">
            <a:off x="4695875" y="2052400"/>
            <a:ext cx="1612790" cy="1926099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/>
          <p:cNvCxnSpPr>
            <a:stCxn id="110" idx="0"/>
          </p:cNvCxnSpPr>
          <p:nvPr/>
        </p:nvCxnSpPr>
        <p:spPr bwMode="auto">
          <a:xfrm flipH="1" flipV="1">
            <a:off x="4702354" y="1862949"/>
            <a:ext cx="2912309" cy="1746795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ounded Rectangle 92"/>
          <p:cNvSpPr/>
          <p:nvPr/>
        </p:nvSpPr>
        <p:spPr>
          <a:xfrm>
            <a:off x="1143389" y="2939395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276369" y="3087326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403942" y="3128628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319239" y="3609744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128209" y="4109725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784850" y="3967744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3746411" y="4051835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pic>
        <p:nvPicPr>
          <p:cNvPr id="248" name="Picture 247" descr="end-site-mode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4" y="3870883"/>
            <a:ext cx="667721" cy="277829"/>
          </a:xfrm>
          <a:prstGeom prst="rect">
            <a:avLst/>
          </a:prstGeom>
        </p:spPr>
      </p:pic>
      <p:pic>
        <p:nvPicPr>
          <p:cNvPr id="293" name="Picture 292" descr="end-site-mode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0" y="2711631"/>
            <a:ext cx="667721" cy="277829"/>
          </a:xfrm>
          <a:prstGeom prst="rect">
            <a:avLst/>
          </a:prstGeom>
        </p:spPr>
      </p:pic>
      <p:pic>
        <p:nvPicPr>
          <p:cNvPr id="252" name="Picture 251" descr="endsite-model-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65" y="3386951"/>
            <a:ext cx="639511" cy="266092"/>
          </a:xfrm>
          <a:prstGeom prst="rect">
            <a:avLst/>
          </a:prstGeom>
        </p:spPr>
      </p:pic>
      <p:pic>
        <p:nvPicPr>
          <p:cNvPr id="251" name="Picture 250" descr="network-2-mode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72" y="3767860"/>
            <a:ext cx="443716" cy="256229"/>
          </a:xfrm>
          <a:prstGeom prst="rect">
            <a:avLst/>
          </a:prstGeom>
        </p:spPr>
      </p:pic>
      <p:pic>
        <p:nvPicPr>
          <p:cNvPr id="294" name="Picture 293" descr="end-site-mode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95" y="2848466"/>
            <a:ext cx="667721" cy="277829"/>
          </a:xfrm>
          <a:prstGeom prst="rect">
            <a:avLst/>
          </a:prstGeom>
        </p:spPr>
      </p:pic>
      <p:pic>
        <p:nvPicPr>
          <p:cNvPr id="295" name="Picture 294" descr="endsite-model-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58" y="2917110"/>
            <a:ext cx="639511" cy="266092"/>
          </a:xfrm>
          <a:prstGeom prst="rect">
            <a:avLst/>
          </a:prstGeom>
        </p:spPr>
      </p:pic>
      <p:pic>
        <p:nvPicPr>
          <p:cNvPr id="249" name="Picture 248" descr="network-1-model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35" y="3796057"/>
            <a:ext cx="620199" cy="290957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308479" y="1654736"/>
            <a:ext cx="1454688" cy="658832"/>
          </a:xfrm>
          <a:prstGeom prst="roundRect">
            <a:avLst/>
          </a:prstGeom>
          <a:solidFill>
            <a:srgbClr val="FFCC33"/>
          </a:solidFill>
          <a:ln>
            <a:solidFill>
              <a:srgbClr val="FF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SENSE Orchestrator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648003" y="1336692"/>
            <a:ext cx="3096039" cy="1010412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pic>
        <p:nvPicPr>
          <p:cNvPr id="73" name="Picture 72" descr="end-to-end-3-mode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83" y="1452303"/>
            <a:ext cx="2808774" cy="852703"/>
          </a:xfrm>
          <a:prstGeom prst="rect">
            <a:avLst/>
          </a:prstGeom>
        </p:spPr>
      </p:pic>
      <p:sp>
        <p:nvSpPr>
          <p:cNvPr id="312" name="TextBox 311"/>
          <p:cNvSpPr txBox="1"/>
          <p:nvPr/>
        </p:nvSpPr>
        <p:spPr>
          <a:xfrm>
            <a:off x="6451152" y="1331631"/>
            <a:ext cx="2198872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b="1" dirty="0">
                <a:solidFill>
                  <a:srgbClr val="CC9900"/>
                </a:solidFill>
              </a:rPr>
              <a:t>SENSE End-to-End Model</a:t>
            </a:r>
          </a:p>
        </p:txBody>
      </p:sp>
      <p:sp>
        <p:nvSpPr>
          <p:cNvPr id="288" name="Striped Right Arrow 287"/>
          <p:cNvSpPr/>
          <p:nvPr/>
        </p:nvSpPr>
        <p:spPr bwMode="auto">
          <a:xfrm>
            <a:off x="4812461" y="1652447"/>
            <a:ext cx="731910" cy="268391"/>
          </a:xfrm>
          <a:prstGeom prst="stripedRightArrow">
            <a:avLst>
              <a:gd name="adj1" fmla="val 35915"/>
              <a:gd name="adj2" fmla="val 72536"/>
            </a:avLst>
          </a:prstGeom>
          <a:solidFill>
            <a:srgbClr val="FFCC33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269131" y="44905"/>
            <a:ext cx="8229600" cy="61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End to End </a:t>
            </a:r>
            <a:r>
              <a:rPr lang="en-US" sz="3100" b="1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Provisioning</a:t>
            </a:r>
            <a:endParaRPr lang="en-US" sz="3100" dirty="0">
              <a:solidFill>
                <a:srgbClr val="FFFF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620715" y="3640046"/>
            <a:ext cx="5407556" cy="838935"/>
          </a:xfrm>
          <a:custGeom>
            <a:avLst/>
            <a:gdLst>
              <a:gd name="connsiteX0" fmla="*/ 679133 w 679133"/>
              <a:gd name="connsiteY0" fmla="*/ 40751 h 135836"/>
              <a:gd name="connsiteX1" fmla="*/ 679133 w 679133"/>
              <a:gd name="connsiteY1" fmla="*/ 40751 h 135836"/>
              <a:gd name="connsiteX2" fmla="*/ 618011 w 679133"/>
              <a:gd name="connsiteY2" fmla="*/ 27168 h 135836"/>
              <a:gd name="connsiteX3" fmla="*/ 597637 w 679133"/>
              <a:gd name="connsiteY3" fmla="*/ 20376 h 135836"/>
              <a:gd name="connsiteX4" fmla="*/ 536515 w 679133"/>
              <a:gd name="connsiteY4" fmla="*/ 13584 h 135836"/>
              <a:gd name="connsiteX5" fmla="*/ 400688 w 679133"/>
              <a:gd name="connsiteY5" fmla="*/ 6792 h 135836"/>
              <a:gd name="connsiteX6" fmla="*/ 380314 w 679133"/>
              <a:gd name="connsiteY6" fmla="*/ 0 h 135836"/>
              <a:gd name="connsiteX7" fmla="*/ 325984 w 679133"/>
              <a:gd name="connsiteY7" fmla="*/ 33959 h 135836"/>
              <a:gd name="connsiteX8" fmla="*/ 305610 w 679133"/>
              <a:gd name="connsiteY8" fmla="*/ 40751 h 135836"/>
              <a:gd name="connsiteX9" fmla="*/ 285236 w 679133"/>
              <a:gd name="connsiteY9" fmla="*/ 54335 h 135836"/>
              <a:gd name="connsiteX10" fmla="*/ 169783 w 679133"/>
              <a:gd name="connsiteY10" fmla="*/ 67918 h 135836"/>
              <a:gd name="connsiteX11" fmla="*/ 108661 w 679133"/>
              <a:gd name="connsiteY11" fmla="*/ 81502 h 135836"/>
              <a:gd name="connsiteX12" fmla="*/ 67913 w 679133"/>
              <a:gd name="connsiteY12" fmla="*/ 95085 h 135836"/>
              <a:gd name="connsiteX13" fmla="*/ 27165 w 679133"/>
              <a:gd name="connsiteY13" fmla="*/ 122253 h 135836"/>
              <a:gd name="connsiteX14" fmla="*/ 0 w 679133"/>
              <a:gd name="connsiteY14" fmla="*/ 135836 h 135836"/>
              <a:gd name="connsiteX0" fmla="*/ 995963 w 995963"/>
              <a:gd name="connsiteY0" fmla="*/ 40751 h 266011"/>
              <a:gd name="connsiteX1" fmla="*/ 995963 w 995963"/>
              <a:gd name="connsiteY1" fmla="*/ 40751 h 266011"/>
              <a:gd name="connsiteX2" fmla="*/ 934841 w 995963"/>
              <a:gd name="connsiteY2" fmla="*/ 27168 h 266011"/>
              <a:gd name="connsiteX3" fmla="*/ 914467 w 995963"/>
              <a:gd name="connsiteY3" fmla="*/ 20376 h 266011"/>
              <a:gd name="connsiteX4" fmla="*/ 853345 w 995963"/>
              <a:gd name="connsiteY4" fmla="*/ 13584 h 266011"/>
              <a:gd name="connsiteX5" fmla="*/ 717518 w 995963"/>
              <a:gd name="connsiteY5" fmla="*/ 6792 h 266011"/>
              <a:gd name="connsiteX6" fmla="*/ 697144 w 995963"/>
              <a:gd name="connsiteY6" fmla="*/ 0 h 266011"/>
              <a:gd name="connsiteX7" fmla="*/ 642814 w 995963"/>
              <a:gd name="connsiteY7" fmla="*/ 33959 h 266011"/>
              <a:gd name="connsiteX8" fmla="*/ 622440 w 995963"/>
              <a:gd name="connsiteY8" fmla="*/ 40751 h 266011"/>
              <a:gd name="connsiteX9" fmla="*/ 602066 w 995963"/>
              <a:gd name="connsiteY9" fmla="*/ 54335 h 266011"/>
              <a:gd name="connsiteX10" fmla="*/ 486613 w 995963"/>
              <a:gd name="connsiteY10" fmla="*/ 67918 h 266011"/>
              <a:gd name="connsiteX11" fmla="*/ 425491 w 995963"/>
              <a:gd name="connsiteY11" fmla="*/ 81502 h 266011"/>
              <a:gd name="connsiteX12" fmla="*/ 384743 w 995963"/>
              <a:gd name="connsiteY12" fmla="*/ 95085 h 266011"/>
              <a:gd name="connsiteX13" fmla="*/ 343995 w 995963"/>
              <a:gd name="connsiteY13" fmla="*/ 122253 h 266011"/>
              <a:gd name="connsiteX14" fmla="*/ 0 w 995963"/>
              <a:gd name="connsiteY14" fmla="*/ 266011 h 266011"/>
              <a:gd name="connsiteX0" fmla="*/ 995963 w 995963"/>
              <a:gd name="connsiteY0" fmla="*/ 40751 h 266011"/>
              <a:gd name="connsiteX1" fmla="*/ 995963 w 995963"/>
              <a:gd name="connsiteY1" fmla="*/ 40751 h 266011"/>
              <a:gd name="connsiteX2" fmla="*/ 934841 w 995963"/>
              <a:gd name="connsiteY2" fmla="*/ 27168 h 266011"/>
              <a:gd name="connsiteX3" fmla="*/ 914467 w 995963"/>
              <a:gd name="connsiteY3" fmla="*/ 20376 h 266011"/>
              <a:gd name="connsiteX4" fmla="*/ 728337 w 995963"/>
              <a:gd name="connsiteY4" fmla="*/ 223134 h 266011"/>
              <a:gd name="connsiteX5" fmla="*/ 717518 w 995963"/>
              <a:gd name="connsiteY5" fmla="*/ 6792 h 266011"/>
              <a:gd name="connsiteX6" fmla="*/ 697144 w 995963"/>
              <a:gd name="connsiteY6" fmla="*/ 0 h 266011"/>
              <a:gd name="connsiteX7" fmla="*/ 642814 w 995963"/>
              <a:gd name="connsiteY7" fmla="*/ 33959 h 266011"/>
              <a:gd name="connsiteX8" fmla="*/ 622440 w 995963"/>
              <a:gd name="connsiteY8" fmla="*/ 40751 h 266011"/>
              <a:gd name="connsiteX9" fmla="*/ 602066 w 995963"/>
              <a:gd name="connsiteY9" fmla="*/ 54335 h 266011"/>
              <a:gd name="connsiteX10" fmla="*/ 486613 w 995963"/>
              <a:gd name="connsiteY10" fmla="*/ 67918 h 266011"/>
              <a:gd name="connsiteX11" fmla="*/ 425491 w 995963"/>
              <a:gd name="connsiteY11" fmla="*/ 81502 h 266011"/>
              <a:gd name="connsiteX12" fmla="*/ 384743 w 995963"/>
              <a:gd name="connsiteY12" fmla="*/ 95085 h 266011"/>
              <a:gd name="connsiteX13" fmla="*/ 343995 w 995963"/>
              <a:gd name="connsiteY13" fmla="*/ 122253 h 266011"/>
              <a:gd name="connsiteX14" fmla="*/ 0 w 995963"/>
              <a:gd name="connsiteY14" fmla="*/ 266011 h 266011"/>
              <a:gd name="connsiteX0" fmla="*/ 995963 w 995963"/>
              <a:gd name="connsiteY0" fmla="*/ 40751 h 266011"/>
              <a:gd name="connsiteX1" fmla="*/ 995963 w 995963"/>
              <a:gd name="connsiteY1" fmla="*/ 40751 h 266011"/>
              <a:gd name="connsiteX2" fmla="*/ 934841 w 995963"/>
              <a:gd name="connsiteY2" fmla="*/ 27168 h 266011"/>
              <a:gd name="connsiteX3" fmla="*/ 873516 w 995963"/>
              <a:gd name="connsiteY3" fmla="*/ 106101 h 266011"/>
              <a:gd name="connsiteX4" fmla="*/ 728337 w 995963"/>
              <a:gd name="connsiteY4" fmla="*/ 223134 h 266011"/>
              <a:gd name="connsiteX5" fmla="*/ 717518 w 995963"/>
              <a:gd name="connsiteY5" fmla="*/ 6792 h 266011"/>
              <a:gd name="connsiteX6" fmla="*/ 697144 w 995963"/>
              <a:gd name="connsiteY6" fmla="*/ 0 h 266011"/>
              <a:gd name="connsiteX7" fmla="*/ 642814 w 995963"/>
              <a:gd name="connsiteY7" fmla="*/ 33959 h 266011"/>
              <a:gd name="connsiteX8" fmla="*/ 622440 w 995963"/>
              <a:gd name="connsiteY8" fmla="*/ 40751 h 266011"/>
              <a:gd name="connsiteX9" fmla="*/ 602066 w 995963"/>
              <a:gd name="connsiteY9" fmla="*/ 54335 h 266011"/>
              <a:gd name="connsiteX10" fmla="*/ 486613 w 995963"/>
              <a:gd name="connsiteY10" fmla="*/ 67918 h 266011"/>
              <a:gd name="connsiteX11" fmla="*/ 425491 w 995963"/>
              <a:gd name="connsiteY11" fmla="*/ 81502 h 266011"/>
              <a:gd name="connsiteX12" fmla="*/ 384743 w 995963"/>
              <a:gd name="connsiteY12" fmla="*/ 95085 h 266011"/>
              <a:gd name="connsiteX13" fmla="*/ 343995 w 995963"/>
              <a:gd name="connsiteY13" fmla="*/ 122253 h 266011"/>
              <a:gd name="connsiteX14" fmla="*/ 0 w 995963"/>
              <a:gd name="connsiteY14" fmla="*/ 266011 h 266011"/>
              <a:gd name="connsiteX0" fmla="*/ 995963 w 995963"/>
              <a:gd name="connsiteY0" fmla="*/ 40751 h 266011"/>
              <a:gd name="connsiteX1" fmla="*/ 995963 w 995963"/>
              <a:gd name="connsiteY1" fmla="*/ 40751 h 266011"/>
              <a:gd name="connsiteX2" fmla="*/ 928375 w 995963"/>
              <a:gd name="connsiteY2" fmla="*/ 55743 h 266011"/>
              <a:gd name="connsiteX3" fmla="*/ 873516 w 995963"/>
              <a:gd name="connsiteY3" fmla="*/ 106101 h 266011"/>
              <a:gd name="connsiteX4" fmla="*/ 728337 w 995963"/>
              <a:gd name="connsiteY4" fmla="*/ 223134 h 266011"/>
              <a:gd name="connsiteX5" fmla="*/ 717518 w 995963"/>
              <a:gd name="connsiteY5" fmla="*/ 6792 h 266011"/>
              <a:gd name="connsiteX6" fmla="*/ 697144 w 995963"/>
              <a:gd name="connsiteY6" fmla="*/ 0 h 266011"/>
              <a:gd name="connsiteX7" fmla="*/ 642814 w 995963"/>
              <a:gd name="connsiteY7" fmla="*/ 33959 h 266011"/>
              <a:gd name="connsiteX8" fmla="*/ 622440 w 995963"/>
              <a:gd name="connsiteY8" fmla="*/ 40751 h 266011"/>
              <a:gd name="connsiteX9" fmla="*/ 602066 w 995963"/>
              <a:gd name="connsiteY9" fmla="*/ 54335 h 266011"/>
              <a:gd name="connsiteX10" fmla="*/ 486613 w 995963"/>
              <a:gd name="connsiteY10" fmla="*/ 67918 h 266011"/>
              <a:gd name="connsiteX11" fmla="*/ 425491 w 995963"/>
              <a:gd name="connsiteY11" fmla="*/ 81502 h 266011"/>
              <a:gd name="connsiteX12" fmla="*/ 384743 w 995963"/>
              <a:gd name="connsiteY12" fmla="*/ 95085 h 266011"/>
              <a:gd name="connsiteX13" fmla="*/ 343995 w 995963"/>
              <a:gd name="connsiteY13" fmla="*/ 122253 h 266011"/>
              <a:gd name="connsiteX14" fmla="*/ 0 w 995963"/>
              <a:gd name="connsiteY14" fmla="*/ 266011 h 266011"/>
              <a:gd name="connsiteX0" fmla="*/ 995963 w 995963"/>
              <a:gd name="connsiteY0" fmla="*/ 40751 h 276667"/>
              <a:gd name="connsiteX1" fmla="*/ 995963 w 995963"/>
              <a:gd name="connsiteY1" fmla="*/ 40751 h 276667"/>
              <a:gd name="connsiteX2" fmla="*/ 928375 w 995963"/>
              <a:gd name="connsiteY2" fmla="*/ 55743 h 276667"/>
              <a:gd name="connsiteX3" fmla="*/ 873516 w 995963"/>
              <a:gd name="connsiteY3" fmla="*/ 106101 h 276667"/>
              <a:gd name="connsiteX4" fmla="*/ 728337 w 995963"/>
              <a:gd name="connsiteY4" fmla="*/ 223134 h 276667"/>
              <a:gd name="connsiteX5" fmla="*/ 512764 w 995963"/>
              <a:gd name="connsiteY5" fmla="*/ 276667 h 276667"/>
              <a:gd name="connsiteX6" fmla="*/ 697144 w 995963"/>
              <a:gd name="connsiteY6" fmla="*/ 0 h 276667"/>
              <a:gd name="connsiteX7" fmla="*/ 642814 w 995963"/>
              <a:gd name="connsiteY7" fmla="*/ 33959 h 276667"/>
              <a:gd name="connsiteX8" fmla="*/ 622440 w 995963"/>
              <a:gd name="connsiteY8" fmla="*/ 40751 h 276667"/>
              <a:gd name="connsiteX9" fmla="*/ 602066 w 995963"/>
              <a:gd name="connsiteY9" fmla="*/ 54335 h 276667"/>
              <a:gd name="connsiteX10" fmla="*/ 486613 w 995963"/>
              <a:gd name="connsiteY10" fmla="*/ 67918 h 276667"/>
              <a:gd name="connsiteX11" fmla="*/ 425491 w 995963"/>
              <a:gd name="connsiteY11" fmla="*/ 81502 h 276667"/>
              <a:gd name="connsiteX12" fmla="*/ 384743 w 995963"/>
              <a:gd name="connsiteY12" fmla="*/ 95085 h 276667"/>
              <a:gd name="connsiteX13" fmla="*/ 343995 w 995963"/>
              <a:gd name="connsiteY13" fmla="*/ 122253 h 276667"/>
              <a:gd name="connsiteX14" fmla="*/ 0 w 995963"/>
              <a:gd name="connsiteY14" fmla="*/ 266011 h 276667"/>
              <a:gd name="connsiteX0" fmla="*/ 995963 w 995963"/>
              <a:gd name="connsiteY0" fmla="*/ 29586 h 351112"/>
              <a:gd name="connsiteX1" fmla="*/ 995963 w 995963"/>
              <a:gd name="connsiteY1" fmla="*/ 29586 h 351112"/>
              <a:gd name="connsiteX2" fmla="*/ 928375 w 995963"/>
              <a:gd name="connsiteY2" fmla="*/ 44578 h 351112"/>
              <a:gd name="connsiteX3" fmla="*/ 873516 w 995963"/>
              <a:gd name="connsiteY3" fmla="*/ 94936 h 351112"/>
              <a:gd name="connsiteX4" fmla="*/ 728337 w 995963"/>
              <a:gd name="connsiteY4" fmla="*/ 211969 h 351112"/>
              <a:gd name="connsiteX5" fmla="*/ 512764 w 995963"/>
              <a:gd name="connsiteY5" fmla="*/ 265502 h 351112"/>
              <a:gd name="connsiteX6" fmla="*/ 281169 w 995963"/>
              <a:gd name="connsiteY6" fmla="*/ 350785 h 351112"/>
              <a:gd name="connsiteX7" fmla="*/ 642814 w 995963"/>
              <a:gd name="connsiteY7" fmla="*/ 22794 h 351112"/>
              <a:gd name="connsiteX8" fmla="*/ 622440 w 995963"/>
              <a:gd name="connsiteY8" fmla="*/ 29586 h 351112"/>
              <a:gd name="connsiteX9" fmla="*/ 602066 w 995963"/>
              <a:gd name="connsiteY9" fmla="*/ 43170 h 351112"/>
              <a:gd name="connsiteX10" fmla="*/ 486613 w 995963"/>
              <a:gd name="connsiteY10" fmla="*/ 56753 h 351112"/>
              <a:gd name="connsiteX11" fmla="*/ 425491 w 995963"/>
              <a:gd name="connsiteY11" fmla="*/ 70337 h 351112"/>
              <a:gd name="connsiteX12" fmla="*/ 384743 w 995963"/>
              <a:gd name="connsiteY12" fmla="*/ 83920 h 351112"/>
              <a:gd name="connsiteX13" fmla="*/ 343995 w 995963"/>
              <a:gd name="connsiteY13" fmla="*/ 111088 h 351112"/>
              <a:gd name="connsiteX14" fmla="*/ 0 w 995963"/>
              <a:gd name="connsiteY14" fmla="*/ 254846 h 351112"/>
              <a:gd name="connsiteX0" fmla="*/ 995963 w 995963"/>
              <a:gd name="connsiteY0" fmla="*/ 18645 h 354162"/>
              <a:gd name="connsiteX1" fmla="*/ 995963 w 995963"/>
              <a:gd name="connsiteY1" fmla="*/ 18645 h 354162"/>
              <a:gd name="connsiteX2" fmla="*/ 928375 w 995963"/>
              <a:gd name="connsiteY2" fmla="*/ 33637 h 354162"/>
              <a:gd name="connsiteX3" fmla="*/ 873516 w 995963"/>
              <a:gd name="connsiteY3" fmla="*/ 83995 h 354162"/>
              <a:gd name="connsiteX4" fmla="*/ 728337 w 995963"/>
              <a:gd name="connsiteY4" fmla="*/ 201028 h 354162"/>
              <a:gd name="connsiteX5" fmla="*/ 512764 w 995963"/>
              <a:gd name="connsiteY5" fmla="*/ 254561 h 354162"/>
              <a:gd name="connsiteX6" fmla="*/ 281169 w 995963"/>
              <a:gd name="connsiteY6" fmla="*/ 339844 h 354162"/>
              <a:gd name="connsiteX7" fmla="*/ 97521 w 995963"/>
              <a:gd name="connsiteY7" fmla="*/ 319828 h 354162"/>
              <a:gd name="connsiteX8" fmla="*/ 622440 w 995963"/>
              <a:gd name="connsiteY8" fmla="*/ 18645 h 354162"/>
              <a:gd name="connsiteX9" fmla="*/ 602066 w 995963"/>
              <a:gd name="connsiteY9" fmla="*/ 32229 h 354162"/>
              <a:gd name="connsiteX10" fmla="*/ 486613 w 995963"/>
              <a:gd name="connsiteY10" fmla="*/ 45812 h 354162"/>
              <a:gd name="connsiteX11" fmla="*/ 425491 w 995963"/>
              <a:gd name="connsiteY11" fmla="*/ 59396 h 354162"/>
              <a:gd name="connsiteX12" fmla="*/ 384743 w 995963"/>
              <a:gd name="connsiteY12" fmla="*/ 72979 h 354162"/>
              <a:gd name="connsiteX13" fmla="*/ 343995 w 995963"/>
              <a:gd name="connsiteY13" fmla="*/ 100147 h 354162"/>
              <a:gd name="connsiteX14" fmla="*/ 0 w 995963"/>
              <a:gd name="connsiteY14" fmla="*/ 243905 h 354162"/>
              <a:gd name="connsiteX0" fmla="*/ 1102433 w 1102433"/>
              <a:gd name="connsiteY0" fmla="*/ 1976 h 326173"/>
              <a:gd name="connsiteX1" fmla="*/ 1102433 w 1102433"/>
              <a:gd name="connsiteY1" fmla="*/ 1976 h 326173"/>
              <a:gd name="connsiteX2" fmla="*/ 1034845 w 1102433"/>
              <a:gd name="connsiteY2" fmla="*/ 16968 h 326173"/>
              <a:gd name="connsiteX3" fmla="*/ 979986 w 1102433"/>
              <a:gd name="connsiteY3" fmla="*/ 67326 h 326173"/>
              <a:gd name="connsiteX4" fmla="*/ 834807 w 1102433"/>
              <a:gd name="connsiteY4" fmla="*/ 184359 h 326173"/>
              <a:gd name="connsiteX5" fmla="*/ 619234 w 1102433"/>
              <a:gd name="connsiteY5" fmla="*/ 237892 h 326173"/>
              <a:gd name="connsiteX6" fmla="*/ 387639 w 1102433"/>
              <a:gd name="connsiteY6" fmla="*/ 323175 h 326173"/>
              <a:gd name="connsiteX7" fmla="*/ 203991 w 1102433"/>
              <a:gd name="connsiteY7" fmla="*/ 303159 h 326173"/>
              <a:gd name="connsiteX8" fmla="*/ 19814 w 1102433"/>
              <a:gd name="connsiteY8" fmla="*/ 278201 h 326173"/>
              <a:gd name="connsiteX9" fmla="*/ 708536 w 1102433"/>
              <a:gd name="connsiteY9" fmla="*/ 15560 h 326173"/>
              <a:gd name="connsiteX10" fmla="*/ 593083 w 1102433"/>
              <a:gd name="connsiteY10" fmla="*/ 29143 h 326173"/>
              <a:gd name="connsiteX11" fmla="*/ 531961 w 1102433"/>
              <a:gd name="connsiteY11" fmla="*/ 42727 h 326173"/>
              <a:gd name="connsiteX12" fmla="*/ 491213 w 1102433"/>
              <a:gd name="connsiteY12" fmla="*/ 56310 h 326173"/>
              <a:gd name="connsiteX13" fmla="*/ 450465 w 1102433"/>
              <a:gd name="connsiteY13" fmla="*/ 83478 h 326173"/>
              <a:gd name="connsiteX14" fmla="*/ 106470 w 1102433"/>
              <a:gd name="connsiteY14" fmla="*/ 227236 h 326173"/>
              <a:gd name="connsiteX0" fmla="*/ 1231428 w 1231428"/>
              <a:gd name="connsiteY0" fmla="*/ 0 h 324197"/>
              <a:gd name="connsiteX1" fmla="*/ 1231428 w 1231428"/>
              <a:gd name="connsiteY1" fmla="*/ 0 h 324197"/>
              <a:gd name="connsiteX2" fmla="*/ 1163840 w 1231428"/>
              <a:gd name="connsiteY2" fmla="*/ 14992 h 324197"/>
              <a:gd name="connsiteX3" fmla="*/ 1108981 w 1231428"/>
              <a:gd name="connsiteY3" fmla="*/ 65350 h 324197"/>
              <a:gd name="connsiteX4" fmla="*/ 963802 w 1231428"/>
              <a:gd name="connsiteY4" fmla="*/ 182383 h 324197"/>
              <a:gd name="connsiteX5" fmla="*/ 748229 w 1231428"/>
              <a:gd name="connsiteY5" fmla="*/ 235916 h 324197"/>
              <a:gd name="connsiteX6" fmla="*/ 516634 w 1231428"/>
              <a:gd name="connsiteY6" fmla="*/ 321199 h 324197"/>
              <a:gd name="connsiteX7" fmla="*/ 332986 w 1231428"/>
              <a:gd name="connsiteY7" fmla="*/ 301183 h 324197"/>
              <a:gd name="connsiteX8" fmla="*/ 148809 w 1231428"/>
              <a:gd name="connsiteY8" fmla="*/ 276225 h 324197"/>
              <a:gd name="connsiteX9" fmla="*/ 29291 w 1231428"/>
              <a:gd name="connsiteY9" fmla="*/ 194559 h 324197"/>
              <a:gd name="connsiteX10" fmla="*/ 722078 w 1231428"/>
              <a:gd name="connsiteY10" fmla="*/ 27167 h 324197"/>
              <a:gd name="connsiteX11" fmla="*/ 660956 w 1231428"/>
              <a:gd name="connsiteY11" fmla="*/ 40751 h 324197"/>
              <a:gd name="connsiteX12" fmla="*/ 620208 w 1231428"/>
              <a:gd name="connsiteY12" fmla="*/ 54334 h 324197"/>
              <a:gd name="connsiteX13" fmla="*/ 579460 w 1231428"/>
              <a:gd name="connsiteY13" fmla="*/ 81502 h 324197"/>
              <a:gd name="connsiteX14" fmla="*/ 235465 w 1231428"/>
              <a:gd name="connsiteY14" fmla="*/ 225260 h 324197"/>
              <a:gd name="connsiteX0" fmla="*/ 1667223 w 1667223"/>
              <a:gd name="connsiteY0" fmla="*/ 4907 h 329104"/>
              <a:gd name="connsiteX1" fmla="*/ 1667223 w 1667223"/>
              <a:gd name="connsiteY1" fmla="*/ 4907 h 329104"/>
              <a:gd name="connsiteX2" fmla="*/ 1599635 w 1667223"/>
              <a:gd name="connsiteY2" fmla="*/ 19899 h 329104"/>
              <a:gd name="connsiteX3" fmla="*/ 1544776 w 1667223"/>
              <a:gd name="connsiteY3" fmla="*/ 70257 h 329104"/>
              <a:gd name="connsiteX4" fmla="*/ 1399597 w 1667223"/>
              <a:gd name="connsiteY4" fmla="*/ 187290 h 329104"/>
              <a:gd name="connsiteX5" fmla="*/ 1184024 w 1667223"/>
              <a:gd name="connsiteY5" fmla="*/ 240823 h 329104"/>
              <a:gd name="connsiteX6" fmla="*/ 952429 w 1667223"/>
              <a:gd name="connsiteY6" fmla="*/ 326106 h 329104"/>
              <a:gd name="connsiteX7" fmla="*/ 768781 w 1667223"/>
              <a:gd name="connsiteY7" fmla="*/ 306090 h 329104"/>
              <a:gd name="connsiteX8" fmla="*/ 584604 w 1667223"/>
              <a:gd name="connsiteY8" fmla="*/ 281132 h 329104"/>
              <a:gd name="connsiteX9" fmla="*/ 465086 w 1667223"/>
              <a:gd name="connsiteY9" fmla="*/ 199466 h 329104"/>
              <a:gd name="connsiteX10" fmla="*/ 15560 w 1667223"/>
              <a:gd name="connsiteY10" fmla="*/ 6674 h 329104"/>
              <a:gd name="connsiteX11" fmla="*/ 1096751 w 1667223"/>
              <a:gd name="connsiteY11" fmla="*/ 45658 h 329104"/>
              <a:gd name="connsiteX12" fmla="*/ 1056003 w 1667223"/>
              <a:gd name="connsiteY12" fmla="*/ 59241 h 329104"/>
              <a:gd name="connsiteX13" fmla="*/ 1015255 w 1667223"/>
              <a:gd name="connsiteY13" fmla="*/ 86409 h 329104"/>
              <a:gd name="connsiteX14" fmla="*/ 671260 w 1667223"/>
              <a:gd name="connsiteY14" fmla="*/ 230167 h 329104"/>
              <a:gd name="connsiteX0" fmla="*/ 1887420 w 1887420"/>
              <a:gd name="connsiteY0" fmla="*/ 245304 h 569501"/>
              <a:gd name="connsiteX1" fmla="*/ 1887420 w 1887420"/>
              <a:gd name="connsiteY1" fmla="*/ 245304 h 569501"/>
              <a:gd name="connsiteX2" fmla="*/ 1819832 w 1887420"/>
              <a:gd name="connsiteY2" fmla="*/ 260296 h 569501"/>
              <a:gd name="connsiteX3" fmla="*/ 1764973 w 1887420"/>
              <a:gd name="connsiteY3" fmla="*/ 310654 h 569501"/>
              <a:gd name="connsiteX4" fmla="*/ 1619794 w 1887420"/>
              <a:gd name="connsiteY4" fmla="*/ 427687 h 569501"/>
              <a:gd name="connsiteX5" fmla="*/ 1404221 w 1887420"/>
              <a:gd name="connsiteY5" fmla="*/ 481220 h 569501"/>
              <a:gd name="connsiteX6" fmla="*/ 1172626 w 1887420"/>
              <a:gd name="connsiteY6" fmla="*/ 566503 h 569501"/>
              <a:gd name="connsiteX7" fmla="*/ 988978 w 1887420"/>
              <a:gd name="connsiteY7" fmla="*/ 546487 h 569501"/>
              <a:gd name="connsiteX8" fmla="*/ 804801 w 1887420"/>
              <a:gd name="connsiteY8" fmla="*/ 521529 h 569501"/>
              <a:gd name="connsiteX9" fmla="*/ 685283 w 1887420"/>
              <a:gd name="connsiteY9" fmla="*/ 439863 h 569501"/>
              <a:gd name="connsiteX10" fmla="*/ 235757 w 1887420"/>
              <a:gd name="connsiteY10" fmla="*/ 247071 h 569501"/>
              <a:gd name="connsiteX11" fmla="*/ 60404 w 1887420"/>
              <a:gd name="connsiteY11" fmla="*/ 305 h 569501"/>
              <a:gd name="connsiteX12" fmla="*/ 1276200 w 1887420"/>
              <a:gd name="connsiteY12" fmla="*/ 299638 h 569501"/>
              <a:gd name="connsiteX13" fmla="*/ 1235452 w 1887420"/>
              <a:gd name="connsiteY13" fmla="*/ 326806 h 569501"/>
              <a:gd name="connsiteX14" fmla="*/ 891457 w 1887420"/>
              <a:gd name="connsiteY14" fmla="*/ 470564 h 569501"/>
              <a:gd name="connsiteX0" fmla="*/ 2105568 w 2105568"/>
              <a:gd name="connsiteY0" fmla="*/ 460376 h 784573"/>
              <a:gd name="connsiteX1" fmla="*/ 2105568 w 2105568"/>
              <a:gd name="connsiteY1" fmla="*/ 460376 h 784573"/>
              <a:gd name="connsiteX2" fmla="*/ 2037980 w 2105568"/>
              <a:gd name="connsiteY2" fmla="*/ 475368 h 784573"/>
              <a:gd name="connsiteX3" fmla="*/ 1983121 w 2105568"/>
              <a:gd name="connsiteY3" fmla="*/ 525726 h 784573"/>
              <a:gd name="connsiteX4" fmla="*/ 1837942 w 2105568"/>
              <a:gd name="connsiteY4" fmla="*/ 642759 h 784573"/>
              <a:gd name="connsiteX5" fmla="*/ 1622369 w 2105568"/>
              <a:gd name="connsiteY5" fmla="*/ 696292 h 784573"/>
              <a:gd name="connsiteX6" fmla="*/ 1390774 w 2105568"/>
              <a:gd name="connsiteY6" fmla="*/ 781575 h 784573"/>
              <a:gd name="connsiteX7" fmla="*/ 1207126 w 2105568"/>
              <a:gd name="connsiteY7" fmla="*/ 761559 h 784573"/>
              <a:gd name="connsiteX8" fmla="*/ 1022949 w 2105568"/>
              <a:gd name="connsiteY8" fmla="*/ 736601 h 784573"/>
              <a:gd name="connsiteX9" fmla="*/ 903431 w 2105568"/>
              <a:gd name="connsiteY9" fmla="*/ 654935 h 784573"/>
              <a:gd name="connsiteX10" fmla="*/ 453905 w 2105568"/>
              <a:gd name="connsiteY10" fmla="*/ 462143 h 784573"/>
              <a:gd name="connsiteX11" fmla="*/ 278552 w 2105568"/>
              <a:gd name="connsiteY11" fmla="*/ 215377 h 784573"/>
              <a:gd name="connsiteX12" fmla="*/ 58914 w 2105568"/>
              <a:gd name="connsiteY12" fmla="*/ 9885 h 784573"/>
              <a:gd name="connsiteX13" fmla="*/ 1453600 w 2105568"/>
              <a:gd name="connsiteY13" fmla="*/ 541878 h 784573"/>
              <a:gd name="connsiteX14" fmla="*/ 1109605 w 2105568"/>
              <a:gd name="connsiteY14" fmla="*/ 685636 h 784573"/>
              <a:gd name="connsiteX0" fmla="*/ 2296468 w 2296468"/>
              <a:gd name="connsiteY0" fmla="*/ 731476 h 1055673"/>
              <a:gd name="connsiteX1" fmla="*/ 2296468 w 2296468"/>
              <a:gd name="connsiteY1" fmla="*/ 731476 h 1055673"/>
              <a:gd name="connsiteX2" fmla="*/ 2228880 w 2296468"/>
              <a:gd name="connsiteY2" fmla="*/ 746468 h 1055673"/>
              <a:gd name="connsiteX3" fmla="*/ 2174021 w 2296468"/>
              <a:gd name="connsiteY3" fmla="*/ 796826 h 1055673"/>
              <a:gd name="connsiteX4" fmla="*/ 2028842 w 2296468"/>
              <a:gd name="connsiteY4" fmla="*/ 913859 h 1055673"/>
              <a:gd name="connsiteX5" fmla="*/ 1813269 w 2296468"/>
              <a:gd name="connsiteY5" fmla="*/ 967392 h 1055673"/>
              <a:gd name="connsiteX6" fmla="*/ 1581674 w 2296468"/>
              <a:gd name="connsiteY6" fmla="*/ 1052675 h 1055673"/>
              <a:gd name="connsiteX7" fmla="*/ 1398026 w 2296468"/>
              <a:gd name="connsiteY7" fmla="*/ 1032659 h 1055673"/>
              <a:gd name="connsiteX8" fmla="*/ 1213849 w 2296468"/>
              <a:gd name="connsiteY8" fmla="*/ 1007701 h 1055673"/>
              <a:gd name="connsiteX9" fmla="*/ 1094331 w 2296468"/>
              <a:gd name="connsiteY9" fmla="*/ 926035 h 1055673"/>
              <a:gd name="connsiteX10" fmla="*/ 644805 w 2296468"/>
              <a:gd name="connsiteY10" fmla="*/ 733243 h 1055673"/>
              <a:gd name="connsiteX11" fmla="*/ 469452 w 2296468"/>
              <a:gd name="connsiteY11" fmla="*/ 486477 h 1055673"/>
              <a:gd name="connsiteX12" fmla="*/ 249814 w 2296468"/>
              <a:gd name="connsiteY12" fmla="*/ 280985 h 1055673"/>
              <a:gd name="connsiteX13" fmla="*/ 53884 w 2296468"/>
              <a:gd name="connsiteY13" fmla="*/ 25578 h 1055673"/>
              <a:gd name="connsiteX14" fmla="*/ 1300505 w 2296468"/>
              <a:gd name="connsiteY14" fmla="*/ 956736 h 1055673"/>
              <a:gd name="connsiteX0" fmla="*/ 2399067 w 2399067"/>
              <a:gd name="connsiteY0" fmla="*/ 1016610 h 1340807"/>
              <a:gd name="connsiteX1" fmla="*/ 2399067 w 2399067"/>
              <a:gd name="connsiteY1" fmla="*/ 1016610 h 1340807"/>
              <a:gd name="connsiteX2" fmla="*/ 2331479 w 2399067"/>
              <a:gd name="connsiteY2" fmla="*/ 1031602 h 1340807"/>
              <a:gd name="connsiteX3" fmla="*/ 2276620 w 2399067"/>
              <a:gd name="connsiteY3" fmla="*/ 1081960 h 1340807"/>
              <a:gd name="connsiteX4" fmla="*/ 2131441 w 2399067"/>
              <a:gd name="connsiteY4" fmla="*/ 1198993 h 1340807"/>
              <a:gd name="connsiteX5" fmla="*/ 1915868 w 2399067"/>
              <a:gd name="connsiteY5" fmla="*/ 1252526 h 1340807"/>
              <a:gd name="connsiteX6" fmla="*/ 1684273 w 2399067"/>
              <a:gd name="connsiteY6" fmla="*/ 1337809 h 1340807"/>
              <a:gd name="connsiteX7" fmla="*/ 1500625 w 2399067"/>
              <a:gd name="connsiteY7" fmla="*/ 1317793 h 1340807"/>
              <a:gd name="connsiteX8" fmla="*/ 1316448 w 2399067"/>
              <a:gd name="connsiteY8" fmla="*/ 1292835 h 1340807"/>
              <a:gd name="connsiteX9" fmla="*/ 1196930 w 2399067"/>
              <a:gd name="connsiteY9" fmla="*/ 1211169 h 1340807"/>
              <a:gd name="connsiteX10" fmla="*/ 747404 w 2399067"/>
              <a:gd name="connsiteY10" fmla="*/ 1018377 h 1340807"/>
              <a:gd name="connsiteX11" fmla="*/ 572051 w 2399067"/>
              <a:gd name="connsiteY11" fmla="*/ 771611 h 1340807"/>
              <a:gd name="connsiteX12" fmla="*/ 352413 w 2399067"/>
              <a:gd name="connsiteY12" fmla="*/ 566119 h 1340807"/>
              <a:gd name="connsiteX13" fmla="*/ 156483 w 2399067"/>
              <a:gd name="connsiteY13" fmla="*/ 310712 h 1340807"/>
              <a:gd name="connsiteX14" fmla="*/ 0 w 2399067"/>
              <a:gd name="connsiteY14" fmla="*/ 445 h 1340807"/>
              <a:gd name="connsiteX0" fmla="*/ 2399067 w 2399067"/>
              <a:gd name="connsiteY0" fmla="*/ 1016610 h 1340807"/>
              <a:gd name="connsiteX1" fmla="*/ 2399067 w 2399067"/>
              <a:gd name="connsiteY1" fmla="*/ 1016610 h 1340807"/>
              <a:gd name="connsiteX2" fmla="*/ 2331479 w 2399067"/>
              <a:gd name="connsiteY2" fmla="*/ 1031602 h 1340807"/>
              <a:gd name="connsiteX3" fmla="*/ 2276620 w 2399067"/>
              <a:gd name="connsiteY3" fmla="*/ 1081960 h 1340807"/>
              <a:gd name="connsiteX4" fmla="*/ 2131441 w 2399067"/>
              <a:gd name="connsiteY4" fmla="*/ 1198993 h 1340807"/>
              <a:gd name="connsiteX5" fmla="*/ 1915868 w 2399067"/>
              <a:gd name="connsiteY5" fmla="*/ 1252526 h 1340807"/>
              <a:gd name="connsiteX6" fmla="*/ 1684273 w 2399067"/>
              <a:gd name="connsiteY6" fmla="*/ 1337809 h 1340807"/>
              <a:gd name="connsiteX7" fmla="*/ 1500625 w 2399067"/>
              <a:gd name="connsiteY7" fmla="*/ 1317793 h 1340807"/>
              <a:gd name="connsiteX8" fmla="*/ 1316448 w 2399067"/>
              <a:gd name="connsiteY8" fmla="*/ 1292835 h 1340807"/>
              <a:gd name="connsiteX9" fmla="*/ 1033126 w 2399067"/>
              <a:gd name="connsiteY9" fmla="*/ 1253503 h 1340807"/>
              <a:gd name="connsiteX10" fmla="*/ 747404 w 2399067"/>
              <a:gd name="connsiteY10" fmla="*/ 1018377 h 1340807"/>
              <a:gd name="connsiteX11" fmla="*/ 572051 w 2399067"/>
              <a:gd name="connsiteY11" fmla="*/ 771611 h 1340807"/>
              <a:gd name="connsiteX12" fmla="*/ 352413 w 2399067"/>
              <a:gd name="connsiteY12" fmla="*/ 566119 h 1340807"/>
              <a:gd name="connsiteX13" fmla="*/ 156483 w 2399067"/>
              <a:gd name="connsiteY13" fmla="*/ 310712 h 1340807"/>
              <a:gd name="connsiteX14" fmla="*/ 0 w 2399067"/>
              <a:gd name="connsiteY14" fmla="*/ 445 h 1340807"/>
              <a:gd name="connsiteX0" fmla="*/ 2399067 w 2399067"/>
              <a:gd name="connsiteY0" fmla="*/ 1016610 h 1317805"/>
              <a:gd name="connsiteX1" fmla="*/ 2399067 w 2399067"/>
              <a:gd name="connsiteY1" fmla="*/ 1016610 h 1317805"/>
              <a:gd name="connsiteX2" fmla="*/ 2331479 w 2399067"/>
              <a:gd name="connsiteY2" fmla="*/ 1031602 h 1317805"/>
              <a:gd name="connsiteX3" fmla="*/ 2276620 w 2399067"/>
              <a:gd name="connsiteY3" fmla="*/ 1081960 h 1317805"/>
              <a:gd name="connsiteX4" fmla="*/ 2131441 w 2399067"/>
              <a:gd name="connsiteY4" fmla="*/ 1198993 h 1317805"/>
              <a:gd name="connsiteX5" fmla="*/ 1915868 w 2399067"/>
              <a:gd name="connsiteY5" fmla="*/ 1252526 h 1317805"/>
              <a:gd name="connsiteX6" fmla="*/ 1672778 w 2399067"/>
              <a:gd name="connsiteY6" fmla="*/ 1295476 h 1317805"/>
              <a:gd name="connsiteX7" fmla="*/ 1500625 w 2399067"/>
              <a:gd name="connsiteY7" fmla="*/ 1317793 h 1317805"/>
              <a:gd name="connsiteX8" fmla="*/ 1316448 w 2399067"/>
              <a:gd name="connsiteY8" fmla="*/ 1292835 h 1317805"/>
              <a:gd name="connsiteX9" fmla="*/ 1033126 w 2399067"/>
              <a:gd name="connsiteY9" fmla="*/ 1253503 h 1317805"/>
              <a:gd name="connsiteX10" fmla="*/ 747404 w 2399067"/>
              <a:gd name="connsiteY10" fmla="*/ 1018377 h 1317805"/>
              <a:gd name="connsiteX11" fmla="*/ 572051 w 2399067"/>
              <a:gd name="connsiteY11" fmla="*/ 771611 h 1317805"/>
              <a:gd name="connsiteX12" fmla="*/ 352413 w 2399067"/>
              <a:gd name="connsiteY12" fmla="*/ 566119 h 1317805"/>
              <a:gd name="connsiteX13" fmla="*/ 156483 w 2399067"/>
              <a:gd name="connsiteY13" fmla="*/ 310712 h 1317805"/>
              <a:gd name="connsiteX14" fmla="*/ 0 w 2399067"/>
              <a:gd name="connsiteY14" fmla="*/ 445 h 1317805"/>
              <a:gd name="connsiteX0" fmla="*/ 2399067 w 2399067"/>
              <a:gd name="connsiteY0" fmla="*/ 1016610 h 1317805"/>
              <a:gd name="connsiteX1" fmla="*/ 2399067 w 2399067"/>
              <a:gd name="connsiteY1" fmla="*/ 1016610 h 1317805"/>
              <a:gd name="connsiteX2" fmla="*/ 2331479 w 2399067"/>
              <a:gd name="connsiteY2" fmla="*/ 1031602 h 1317805"/>
              <a:gd name="connsiteX3" fmla="*/ 2276620 w 2399067"/>
              <a:gd name="connsiteY3" fmla="*/ 1081960 h 1317805"/>
              <a:gd name="connsiteX4" fmla="*/ 2131441 w 2399067"/>
              <a:gd name="connsiteY4" fmla="*/ 1198993 h 1317805"/>
              <a:gd name="connsiteX5" fmla="*/ 1915868 w 2399067"/>
              <a:gd name="connsiteY5" fmla="*/ 1252526 h 1317805"/>
              <a:gd name="connsiteX6" fmla="*/ 1672778 w 2399067"/>
              <a:gd name="connsiteY6" fmla="*/ 1295476 h 1317805"/>
              <a:gd name="connsiteX7" fmla="*/ 1500625 w 2399067"/>
              <a:gd name="connsiteY7" fmla="*/ 1317793 h 1317805"/>
              <a:gd name="connsiteX8" fmla="*/ 1316448 w 2399067"/>
              <a:gd name="connsiteY8" fmla="*/ 1292835 h 1317805"/>
              <a:gd name="connsiteX9" fmla="*/ 1033126 w 2399067"/>
              <a:gd name="connsiteY9" fmla="*/ 1253503 h 1317805"/>
              <a:gd name="connsiteX10" fmla="*/ 551989 w 2399067"/>
              <a:gd name="connsiteY10" fmla="*/ 1268144 h 1317805"/>
              <a:gd name="connsiteX11" fmla="*/ 572051 w 2399067"/>
              <a:gd name="connsiteY11" fmla="*/ 771611 h 1317805"/>
              <a:gd name="connsiteX12" fmla="*/ 352413 w 2399067"/>
              <a:gd name="connsiteY12" fmla="*/ 566119 h 1317805"/>
              <a:gd name="connsiteX13" fmla="*/ 156483 w 2399067"/>
              <a:gd name="connsiteY13" fmla="*/ 310712 h 1317805"/>
              <a:gd name="connsiteX14" fmla="*/ 0 w 2399067"/>
              <a:gd name="connsiteY14" fmla="*/ 445 h 1317805"/>
              <a:gd name="connsiteX0" fmla="*/ 2399067 w 2399067"/>
              <a:gd name="connsiteY0" fmla="*/ 1016610 h 1353905"/>
              <a:gd name="connsiteX1" fmla="*/ 2399067 w 2399067"/>
              <a:gd name="connsiteY1" fmla="*/ 1016610 h 1353905"/>
              <a:gd name="connsiteX2" fmla="*/ 2331479 w 2399067"/>
              <a:gd name="connsiteY2" fmla="*/ 1031602 h 1353905"/>
              <a:gd name="connsiteX3" fmla="*/ 2276620 w 2399067"/>
              <a:gd name="connsiteY3" fmla="*/ 1081960 h 1353905"/>
              <a:gd name="connsiteX4" fmla="*/ 2131441 w 2399067"/>
              <a:gd name="connsiteY4" fmla="*/ 1198993 h 1353905"/>
              <a:gd name="connsiteX5" fmla="*/ 1915868 w 2399067"/>
              <a:gd name="connsiteY5" fmla="*/ 1252526 h 1353905"/>
              <a:gd name="connsiteX6" fmla="*/ 1672778 w 2399067"/>
              <a:gd name="connsiteY6" fmla="*/ 1295476 h 1353905"/>
              <a:gd name="connsiteX7" fmla="*/ 1500625 w 2399067"/>
              <a:gd name="connsiteY7" fmla="*/ 1317793 h 1353905"/>
              <a:gd name="connsiteX8" fmla="*/ 1316448 w 2399067"/>
              <a:gd name="connsiteY8" fmla="*/ 1292835 h 1353905"/>
              <a:gd name="connsiteX9" fmla="*/ 1033126 w 2399067"/>
              <a:gd name="connsiteY9" fmla="*/ 1253503 h 1353905"/>
              <a:gd name="connsiteX10" fmla="*/ 551989 w 2399067"/>
              <a:gd name="connsiteY10" fmla="*/ 1268144 h 1353905"/>
              <a:gd name="connsiteX11" fmla="*/ 43283 w 2399067"/>
              <a:gd name="connsiteY11" fmla="*/ 1309244 h 1353905"/>
              <a:gd name="connsiteX12" fmla="*/ 352413 w 2399067"/>
              <a:gd name="connsiteY12" fmla="*/ 566119 h 1353905"/>
              <a:gd name="connsiteX13" fmla="*/ 156483 w 2399067"/>
              <a:gd name="connsiteY13" fmla="*/ 310712 h 1353905"/>
              <a:gd name="connsiteX14" fmla="*/ 0 w 2399067"/>
              <a:gd name="connsiteY14" fmla="*/ 445 h 1353905"/>
              <a:gd name="connsiteX0" fmla="*/ 2806148 w 2806148"/>
              <a:gd name="connsiteY0" fmla="*/ 1017027 h 1355417"/>
              <a:gd name="connsiteX1" fmla="*/ 2806148 w 2806148"/>
              <a:gd name="connsiteY1" fmla="*/ 1017027 h 1355417"/>
              <a:gd name="connsiteX2" fmla="*/ 2738560 w 2806148"/>
              <a:gd name="connsiteY2" fmla="*/ 1032019 h 1355417"/>
              <a:gd name="connsiteX3" fmla="*/ 2683701 w 2806148"/>
              <a:gd name="connsiteY3" fmla="*/ 1082377 h 1355417"/>
              <a:gd name="connsiteX4" fmla="*/ 2538522 w 2806148"/>
              <a:gd name="connsiteY4" fmla="*/ 1199410 h 1355417"/>
              <a:gd name="connsiteX5" fmla="*/ 2322949 w 2806148"/>
              <a:gd name="connsiteY5" fmla="*/ 1252943 h 1355417"/>
              <a:gd name="connsiteX6" fmla="*/ 2079859 w 2806148"/>
              <a:gd name="connsiteY6" fmla="*/ 1295893 h 1355417"/>
              <a:gd name="connsiteX7" fmla="*/ 1907706 w 2806148"/>
              <a:gd name="connsiteY7" fmla="*/ 1318210 h 1355417"/>
              <a:gd name="connsiteX8" fmla="*/ 1723529 w 2806148"/>
              <a:gd name="connsiteY8" fmla="*/ 1293252 h 1355417"/>
              <a:gd name="connsiteX9" fmla="*/ 1440207 w 2806148"/>
              <a:gd name="connsiteY9" fmla="*/ 1253920 h 1355417"/>
              <a:gd name="connsiteX10" fmla="*/ 959070 w 2806148"/>
              <a:gd name="connsiteY10" fmla="*/ 1268561 h 1355417"/>
              <a:gd name="connsiteX11" fmla="*/ 450364 w 2806148"/>
              <a:gd name="connsiteY11" fmla="*/ 1309661 h 1355417"/>
              <a:gd name="connsiteX12" fmla="*/ 826 w 2806148"/>
              <a:gd name="connsiteY12" fmla="*/ 1269269 h 1355417"/>
              <a:gd name="connsiteX13" fmla="*/ 563564 w 2806148"/>
              <a:gd name="connsiteY13" fmla="*/ 311129 h 1355417"/>
              <a:gd name="connsiteX14" fmla="*/ 407081 w 2806148"/>
              <a:gd name="connsiteY14" fmla="*/ 862 h 1355417"/>
              <a:gd name="connsiteX0" fmla="*/ 3191922 w 3191922"/>
              <a:gd name="connsiteY0" fmla="*/ 1016313 h 1317508"/>
              <a:gd name="connsiteX1" fmla="*/ 3191922 w 3191922"/>
              <a:gd name="connsiteY1" fmla="*/ 1016313 h 1317508"/>
              <a:gd name="connsiteX2" fmla="*/ 3124334 w 3191922"/>
              <a:gd name="connsiteY2" fmla="*/ 1031305 h 1317508"/>
              <a:gd name="connsiteX3" fmla="*/ 3069475 w 3191922"/>
              <a:gd name="connsiteY3" fmla="*/ 1081663 h 1317508"/>
              <a:gd name="connsiteX4" fmla="*/ 2924296 w 3191922"/>
              <a:gd name="connsiteY4" fmla="*/ 1198696 h 1317508"/>
              <a:gd name="connsiteX5" fmla="*/ 2708723 w 3191922"/>
              <a:gd name="connsiteY5" fmla="*/ 1252229 h 1317508"/>
              <a:gd name="connsiteX6" fmla="*/ 2465633 w 3191922"/>
              <a:gd name="connsiteY6" fmla="*/ 1295179 h 1317508"/>
              <a:gd name="connsiteX7" fmla="*/ 2293480 w 3191922"/>
              <a:gd name="connsiteY7" fmla="*/ 1317496 h 1317508"/>
              <a:gd name="connsiteX8" fmla="*/ 2109303 w 3191922"/>
              <a:gd name="connsiteY8" fmla="*/ 1292538 h 1317508"/>
              <a:gd name="connsiteX9" fmla="*/ 1825981 w 3191922"/>
              <a:gd name="connsiteY9" fmla="*/ 1253206 h 1317508"/>
              <a:gd name="connsiteX10" fmla="*/ 1344844 w 3191922"/>
              <a:gd name="connsiteY10" fmla="*/ 1267847 h 1317508"/>
              <a:gd name="connsiteX11" fmla="*/ 836138 w 3191922"/>
              <a:gd name="connsiteY11" fmla="*/ 1308947 h 1317508"/>
              <a:gd name="connsiteX12" fmla="*/ 386600 w 3191922"/>
              <a:gd name="connsiteY12" fmla="*/ 1268555 h 1317508"/>
              <a:gd name="connsiteX13" fmla="*/ 9624 w 3191922"/>
              <a:gd name="connsiteY13" fmla="*/ 907315 h 1317508"/>
              <a:gd name="connsiteX14" fmla="*/ 792855 w 3191922"/>
              <a:gd name="connsiteY14" fmla="*/ 148 h 1317508"/>
              <a:gd name="connsiteX0" fmla="*/ 3594544 w 3594544"/>
              <a:gd name="connsiteY0" fmla="*/ 445104 h 746299"/>
              <a:gd name="connsiteX1" fmla="*/ 3594544 w 3594544"/>
              <a:gd name="connsiteY1" fmla="*/ 445104 h 746299"/>
              <a:gd name="connsiteX2" fmla="*/ 3526956 w 3594544"/>
              <a:gd name="connsiteY2" fmla="*/ 460096 h 746299"/>
              <a:gd name="connsiteX3" fmla="*/ 3472097 w 3594544"/>
              <a:gd name="connsiteY3" fmla="*/ 510454 h 746299"/>
              <a:gd name="connsiteX4" fmla="*/ 3326918 w 3594544"/>
              <a:gd name="connsiteY4" fmla="*/ 627487 h 746299"/>
              <a:gd name="connsiteX5" fmla="*/ 3111345 w 3594544"/>
              <a:gd name="connsiteY5" fmla="*/ 681020 h 746299"/>
              <a:gd name="connsiteX6" fmla="*/ 2868255 w 3594544"/>
              <a:gd name="connsiteY6" fmla="*/ 723970 h 746299"/>
              <a:gd name="connsiteX7" fmla="*/ 2696102 w 3594544"/>
              <a:gd name="connsiteY7" fmla="*/ 746287 h 746299"/>
              <a:gd name="connsiteX8" fmla="*/ 2511925 w 3594544"/>
              <a:gd name="connsiteY8" fmla="*/ 721329 h 746299"/>
              <a:gd name="connsiteX9" fmla="*/ 2228603 w 3594544"/>
              <a:gd name="connsiteY9" fmla="*/ 681997 h 746299"/>
              <a:gd name="connsiteX10" fmla="*/ 1747466 w 3594544"/>
              <a:gd name="connsiteY10" fmla="*/ 696638 h 746299"/>
              <a:gd name="connsiteX11" fmla="*/ 1238760 w 3594544"/>
              <a:gd name="connsiteY11" fmla="*/ 737738 h 746299"/>
              <a:gd name="connsiteX12" fmla="*/ 789222 w 3594544"/>
              <a:gd name="connsiteY12" fmla="*/ 697346 h 746299"/>
              <a:gd name="connsiteX13" fmla="*/ 412246 w 3594544"/>
              <a:gd name="connsiteY13" fmla="*/ 336106 h 746299"/>
              <a:gd name="connsiteX14" fmla="*/ 0 w 3594544"/>
              <a:gd name="connsiteY14" fmla="*/ 439 h 746299"/>
              <a:gd name="connsiteX0" fmla="*/ 3976752 w 3976752"/>
              <a:gd name="connsiteY0" fmla="*/ 817390 h 1118585"/>
              <a:gd name="connsiteX1" fmla="*/ 3976752 w 3976752"/>
              <a:gd name="connsiteY1" fmla="*/ 817390 h 1118585"/>
              <a:gd name="connsiteX2" fmla="*/ 3909164 w 3976752"/>
              <a:gd name="connsiteY2" fmla="*/ 832382 h 1118585"/>
              <a:gd name="connsiteX3" fmla="*/ 3854305 w 3976752"/>
              <a:gd name="connsiteY3" fmla="*/ 882740 h 1118585"/>
              <a:gd name="connsiteX4" fmla="*/ 3709126 w 3976752"/>
              <a:gd name="connsiteY4" fmla="*/ 999773 h 1118585"/>
              <a:gd name="connsiteX5" fmla="*/ 3493553 w 3976752"/>
              <a:gd name="connsiteY5" fmla="*/ 1053306 h 1118585"/>
              <a:gd name="connsiteX6" fmla="*/ 3250463 w 3976752"/>
              <a:gd name="connsiteY6" fmla="*/ 1096256 h 1118585"/>
              <a:gd name="connsiteX7" fmla="*/ 3078310 w 3976752"/>
              <a:gd name="connsiteY7" fmla="*/ 1118573 h 1118585"/>
              <a:gd name="connsiteX8" fmla="*/ 2894133 w 3976752"/>
              <a:gd name="connsiteY8" fmla="*/ 1093615 h 1118585"/>
              <a:gd name="connsiteX9" fmla="*/ 2610811 w 3976752"/>
              <a:gd name="connsiteY9" fmla="*/ 1054283 h 1118585"/>
              <a:gd name="connsiteX10" fmla="*/ 2129674 w 3976752"/>
              <a:gd name="connsiteY10" fmla="*/ 1068924 h 1118585"/>
              <a:gd name="connsiteX11" fmla="*/ 1620968 w 3976752"/>
              <a:gd name="connsiteY11" fmla="*/ 1110024 h 1118585"/>
              <a:gd name="connsiteX12" fmla="*/ 1171430 w 3976752"/>
              <a:gd name="connsiteY12" fmla="*/ 1069632 h 1118585"/>
              <a:gd name="connsiteX13" fmla="*/ 794454 w 3976752"/>
              <a:gd name="connsiteY13" fmla="*/ 708392 h 1118585"/>
              <a:gd name="connsiteX14" fmla="*/ 0 w 3976752"/>
              <a:gd name="connsiteY14" fmla="*/ 191 h 1118585"/>
              <a:gd name="connsiteX0" fmla="*/ 3976752 w 3976752"/>
              <a:gd name="connsiteY0" fmla="*/ 817385 h 1118580"/>
              <a:gd name="connsiteX1" fmla="*/ 3976752 w 3976752"/>
              <a:gd name="connsiteY1" fmla="*/ 817385 h 1118580"/>
              <a:gd name="connsiteX2" fmla="*/ 3909164 w 3976752"/>
              <a:gd name="connsiteY2" fmla="*/ 832377 h 1118580"/>
              <a:gd name="connsiteX3" fmla="*/ 3854305 w 3976752"/>
              <a:gd name="connsiteY3" fmla="*/ 882735 h 1118580"/>
              <a:gd name="connsiteX4" fmla="*/ 3709126 w 3976752"/>
              <a:gd name="connsiteY4" fmla="*/ 999768 h 1118580"/>
              <a:gd name="connsiteX5" fmla="*/ 3493553 w 3976752"/>
              <a:gd name="connsiteY5" fmla="*/ 1053301 h 1118580"/>
              <a:gd name="connsiteX6" fmla="*/ 3250463 w 3976752"/>
              <a:gd name="connsiteY6" fmla="*/ 1096251 h 1118580"/>
              <a:gd name="connsiteX7" fmla="*/ 3078310 w 3976752"/>
              <a:gd name="connsiteY7" fmla="*/ 1118568 h 1118580"/>
              <a:gd name="connsiteX8" fmla="*/ 2894133 w 3976752"/>
              <a:gd name="connsiteY8" fmla="*/ 1093610 h 1118580"/>
              <a:gd name="connsiteX9" fmla="*/ 2610811 w 3976752"/>
              <a:gd name="connsiteY9" fmla="*/ 1054278 h 1118580"/>
              <a:gd name="connsiteX10" fmla="*/ 2129674 w 3976752"/>
              <a:gd name="connsiteY10" fmla="*/ 1068919 h 1118580"/>
              <a:gd name="connsiteX11" fmla="*/ 1620968 w 3976752"/>
              <a:gd name="connsiteY11" fmla="*/ 1110019 h 1118580"/>
              <a:gd name="connsiteX12" fmla="*/ 1171430 w 3976752"/>
              <a:gd name="connsiteY12" fmla="*/ 1069627 h 1118580"/>
              <a:gd name="connsiteX13" fmla="*/ 708242 w 3976752"/>
              <a:gd name="connsiteY13" fmla="*/ 725321 h 1118580"/>
              <a:gd name="connsiteX14" fmla="*/ 0 w 3976752"/>
              <a:gd name="connsiteY14" fmla="*/ 186 h 111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76752" h="1118580">
                <a:moveTo>
                  <a:pt x="3976752" y="817385"/>
                </a:moveTo>
                <a:lnTo>
                  <a:pt x="3976752" y="817385"/>
                </a:lnTo>
                <a:cubicBezTo>
                  <a:pt x="3965487" y="819884"/>
                  <a:pt x="3929572" y="821485"/>
                  <a:pt x="3909164" y="832377"/>
                </a:cubicBezTo>
                <a:cubicBezTo>
                  <a:pt x="3888756" y="843269"/>
                  <a:pt x="3887645" y="854837"/>
                  <a:pt x="3854305" y="882735"/>
                </a:cubicBezTo>
                <a:cubicBezTo>
                  <a:pt x="3820965" y="910634"/>
                  <a:pt x="3769251" y="971340"/>
                  <a:pt x="3709126" y="999768"/>
                </a:cubicBezTo>
                <a:cubicBezTo>
                  <a:pt x="3649001" y="1028196"/>
                  <a:pt x="3572643" y="1053301"/>
                  <a:pt x="3493553" y="1053301"/>
                </a:cubicBezTo>
                <a:lnTo>
                  <a:pt x="3250463" y="1096251"/>
                </a:lnTo>
                <a:cubicBezTo>
                  <a:pt x="3232353" y="1107571"/>
                  <a:pt x="3137698" y="1119008"/>
                  <a:pt x="3078310" y="1118568"/>
                </a:cubicBezTo>
                <a:cubicBezTo>
                  <a:pt x="3018922" y="1118128"/>
                  <a:pt x="2972049" y="1104325"/>
                  <a:pt x="2894133" y="1093610"/>
                </a:cubicBezTo>
                <a:cubicBezTo>
                  <a:pt x="2816217" y="1082895"/>
                  <a:pt x="2738221" y="1058393"/>
                  <a:pt x="2610811" y="1054278"/>
                </a:cubicBezTo>
                <a:cubicBezTo>
                  <a:pt x="2483401" y="1050163"/>
                  <a:pt x="2294648" y="1059629"/>
                  <a:pt x="2129674" y="1068919"/>
                </a:cubicBezTo>
                <a:cubicBezTo>
                  <a:pt x="1964700" y="1078209"/>
                  <a:pt x="1780675" y="1109901"/>
                  <a:pt x="1620968" y="1110019"/>
                </a:cubicBezTo>
                <a:cubicBezTo>
                  <a:pt x="1461261" y="1110137"/>
                  <a:pt x="1323551" y="1133743"/>
                  <a:pt x="1171430" y="1069627"/>
                </a:cubicBezTo>
                <a:cubicBezTo>
                  <a:pt x="1019309" y="1005511"/>
                  <a:pt x="903480" y="903561"/>
                  <a:pt x="708242" y="725321"/>
                </a:cubicBezTo>
                <a:cubicBezTo>
                  <a:pt x="513004" y="547081"/>
                  <a:pt x="11853" y="-11668"/>
                  <a:pt x="0" y="186"/>
                </a:cubicBezTo>
              </a:path>
            </a:pathLst>
          </a:custGeom>
          <a:ln w="57150" cmpd="sng">
            <a:solidFill>
              <a:srgbClr val="00FF00"/>
            </a:solidFill>
          </a:ln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621696" y="3556011"/>
            <a:ext cx="3567157" cy="742912"/>
          </a:xfrm>
          <a:custGeom>
            <a:avLst/>
            <a:gdLst>
              <a:gd name="connsiteX0" fmla="*/ 679133 w 679133"/>
              <a:gd name="connsiteY0" fmla="*/ 40751 h 135836"/>
              <a:gd name="connsiteX1" fmla="*/ 679133 w 679133"/>
              <a:gd name="connsiteY1" fmla="*/ 40751 h 135836"/>
              <a:gd name="connsiteX2" fmla="*/ 618011 w 679133"/>
              <a:gd name="connsiteY2" fmla="*/ 27168 h 135836"/>
              <a:gd name="connsiteX3" fmla="*/ 597637 w 679133"/>
              <a:gd name="connsiteY3" fmla="*/ 20376 h 135836"/>
              <a:gd name="connsiteX4" fmla="*/ 536515 w 679133"/>
              <a:gd name="connsiteY4" fmla="*/ 13584 h 135836"/>
              <a:gd name="connsiteX5" fmla="*/ 400688 w 679133"/>
              <a:gd name="connsiteY5" fmla="*/ 6792 h 135836"/>
              <a:gd name="connsiteX6" fmla="*/ 380314 w 679133"/>
              <a:gd name="connsiteY6" fmla="*/ 0 h 135836"/>
              <a:gd name="connsiteX7" fmla="*/ 325984 w 679133"/>
              <a:gd name="connsiteY7" fmla="*/ 33959 h 135836"/>
              <a:gd name="connsiteX8" fmla="*/ 305610 w 679133"/>
              <a:gd name="connsiteY8" fmla="*/ 40751 h 135836"/>
              <a:gd name="connsiteX9" fmla="*/ 285236 w 679133"/>
              <a:gd name="connsiteY9" fmla="*/ 54335 h 135836"/>
              <a:gd name="connsiteX10" fmla="*/ 169783 w 679133"/>
              <a:gd name="connsiteY10" fmla="*/ 67918 h 135836"/>
              <a:gd name="connsiteX11" fmla="*/ 108661 w 679133"/>
              <a:gd name="connsiteY11" fmla="*/ 81502 h 135836"/>
              <a:gd name="connsiteX12" fmla="*/ 67913 w 679133"/>
              <a:gd name="connsiteY12" fmla="*/ 95085 h 135836"/>
              <a:gd name="connsiteX13" fmla="*/ 27165 w 679133"/>
              <a:gd name="connsiteY13" fmla="*/ 122253 h 135836"/>
              <a:gd name="connsiteX14" fmla="*/ 0 w 679133"/>
              <a:gd name="connsiteY14" fmla="*/ 135836 h 135836"/>
              <a:gd name="connsiteX0" fmla="*/ 995963 w 995963"/>
              <a:gd name="connsiteY0" fmla="*/ 40751 h 266011"/>
              <a:gd name="connsiteX1" fmla="*/ 995963 w 995963"/>
              <a:gd name="connsiteY1" fmla="*/ 40751 h 266011"/>
              <a:gd name="connsiteX2" fmla="*/ 934841 w 995963"/>
              <a:gd name="connsiteY2" fmla="*/ 27168 h 266011"/>
              <a:gd name="connsiteX3" fmla="*/ 914467 w 995963"/>
              <a:gd name="connsiteY3" fmla="*/ 20376 h 266011"/>
              <a:gd name="connsiteX4" fmla="*/ 853345 w 995963"/>
              <a:gd name="connsiteY4" fmla="*/ 13584 h 266011"/>
              <a:gd name="connsiteX5" fmla="*/ 717518 w 995963"/>
              <a:gd name="connsiteY5" fmla="*/ 6792 h 266011"/>
              <a:gd name="connsiteX6" fmla="*/ 697144 w 995963"/>
              <a:gd name="connsiteY6" fmla="*/ 0 h 266011"/>
              <a:gd name="connsiteX7" fmla="*/ 642814 w 995963"/>
              <a:gd name="connsiteY7" fmla="*/ 33959 h 266011"/>
              <a:gd name="connsiteX8" fmla="*/ 622440 w 995963"/>
              <a:gd name="connsiteY8" fmla="*/ 40751 h 266011"/>
              <a:gd name="connsiteX9" fmla="*/ 602066 w 995963"/>
              <a:gd name="connsiteY9" fmla="*/ 54335 h 266011"/>
              <a:gd name="connsiteX10" fmla="*/ 486613 w 995963"/>
              <a:gd name="connsiteY10" fmla="*/ 67918 h 266011"/>
              <a:gd name="connsiteX11" fmla="*/ 425491 w 995963"/>
              <a:gd name="connsiteY11" fmla="*/ 81502 h 266011"/>
              <a:gd name="connsiteX12" fmla="*/ 384743 w 995963"/>
              <a:gd name="connsiteY12" fmla="*/ 95085 h 266011"/>
              <a:gd name="connsiteX13" fmla="*/ 343995 w 995963"/>
              <a:gd name="connsiteY13" fmla="*/ 122253 h 266011"/>
              <a:gd name="connsiteX14" fmla="*/ 0 w 995963"/>
              <a:gd name="connsiteY14" fmla="*/ 266011 h 266011"/>
              <a:gd name="connsiteX0" fmla="*/ 995963 w 995963"/>
              <a:gd name="connsiteY0" fmla="*/ 40751 h 266011"/>
              <a:gd name="connsiteX1" fmla="*/ 995963 w 995963"/>
              <a:gd name="connsiteY1" fmla="*/ 40751 h 266011"/>
              <a:gd name="connsiteX2" fmla="*/ 934841 w 995963"/>
              <a:gd name="connsiteY2" fmla="*/ 27168 h 266011"/>
              <a:gd name="connsiteX3" fmla="*/ 914467 w 995963"/>
              <a:gd name="connsiteY3" fmla="*/ 20376 h 266011"/>
              <a:gd name="connsiteX4" fmla="*/ 728337 w 995963"/>
              <a:gd name="connsiteY4" fmla="*/ 223134 h 266011"/>
              <a:gd name="connsiteX5" fmla="*/ 717518 w 995963"/>
              <a:gd name="connsiteY5" fmla="*/ 6792 h 266011"/>
              <a:gd name="connsiteX6" fmla="*/ 697144 w 995963"/>
              <a:gd name="connsiteY6" fmla="*/ 0 h 266011"/>
              <a:gd name="connsiteX7" fmla="*/ 642814 w 995963"/>
              <a:gd name="connsiteY7" fmla="*/ 33959 h 266011"/>
              <a:gd name="connsiteX8" fmla="*/ 622440 w 995963"/>
              <a:gd name="connsiteY8" fmla="*/ 40751 h 266011"/>
              <a:gd name="connsiteX9" fmla="*/ 602066 w 995963"/>
              <a:gd name="connsiteY9" fmla="*/ 54335 h 266011"/>
              <a:gd name="connsiteX10" fmla="*/ 486613 w 995963"/>
              <a:gd name="connsiteY10" fmla="*/ 67918 h 266011"/>
              <a:gd name="connsiteX11" fmla="*/ 425491 w 995963"/>
              <a:gd name="connsiteY11" fmla="*/ 81502 h 266011"/>
              <a:gd name="connsiteX12" fmla="*/ 384743 w 995963"/>
              <a:gd name="connsiteY12" fmla="*/ 95085 h 266011"/>
              <a:gd name="connsiteX13" fmla="*/ 343995 w 995963"/>
              <a:gd name="connsiteY13" fmla="*/ 122253 h 266011"/>
              <a:gd name="connsiteX14" fmla="*/ 0 w 995963"/>
              <a:gd name="connsiteY14" fmla="*/ 266011 h 266011"/>
              <a:gd name="connsiteX0" fmla="*/ 995963 w 995963"/>
              <a:gd name="connsiteY0" fmla="*/ 40751 h 266011"/>
              <a:gd name="connsiteX1" fmla="*/ 995963 w 995963"/>
              <a:gd name="connsiteY1" fmla="*/ 40751 h 266011"/>
              <a:gd name="connsiteX2" fmla="*/ 934841 w 995963"/>
              <a:gd name="connsiteY2" fmla="*/ 27168 h 266011"/>
              <a:gd name="connsiteX3" fmla="*/ 873516 w 995963"/>
              <a:gd name="connsiteY3" fmla="*/ 106101 h 266011"/>
              <a:gd name="connsiteX4" fmla="*/ 728337 w 995963"/>
              <a:gd name="connsiteY4" fmla="*/ 223134 h 266011"/>
              <a:gd name="connsiteX5" fmla="*/ 717518 w 995963"/>
              <a:gd name="connsiteY5" fmla="*/ 6792 h 266011"/>
              <a:gd name="connsiteX6" fmla="*/ 697144 w 995963"/>
              <a:gd name="connsiteY6" fmla="*/ 0 h 266011"/>
              <a:gd name="connsiteX7" fmla="*/ 642814 w 995963"/>
              <a:gd name="connsiteY7" fmla="*/ 33959 h 266011"/>
              <a:gd name="connsiteX8" fmla="*/ 622440 w 995963"/>
              <a:gd name="connsiteY8" fmla="*/ 40751 h 266011"/>
              <a:gd name="connsiteX9" fmla="*/ 602066 w 995963"/>
              <a:gd name="connsiteY9" fmla="*/ 54335 h 266011"/>
              <a:gd name="connsiteX10" fmla="*/ 486613 w 995963"/>
              <a:gd name="connsiteY10" fmla="*/ 67918 h 266011"/>
              <a:gd name="connsiteX11" fmla="*/ 425491 w 995963"/>
              <a:gd name="connsiteY11" fmla="*/ 81502 h 266011"/>
              <a:gd name="connsiteX12" fmla="*/ 384743 w 995963"/>
              <a:gd name="connsiteY12" fmla="*/ 95085 h 266011"/>
              <a:gd name="connsiteX13" fmla="*/ 343995 w 995963"/>
              <a:gd name="connsiteY13" fmla="*/ 122253 h 266011"/>
              <a:gd name="connsiteX14" fmla="*/ 0 w 995963"/>
              <a:gd name="connsiteY14" fmla="*/ 266011 h 266011"/>
              <a:gd name="connsiteX0" fmla="*/ 995963 w 995963"/>
              <a:gd name="connsiteY0" fmla="*/ 40751 h 266011"/>
              <a:gd name="connsiteX1" fmla="*/ 995963 w 995963"/>
              <a:gd name="connsiteY1" fmla="*/ 40751 h 266011"/>
              <a:gd name="connsiteX2" fmla="*/ 928375 w 995963"/>
              <a:gd name="connsiteY2" fmla="*/ 55743 h 266011"/>
              <a:gd name="connsiteX3" fmla="*/ 873516 w 995963"/>
              <a:gd name="connsiteY3" fmla="*/ 106101 h 266011"/>
              <a:gd name="connsiteX4" fmla="*/ 728337 w 995963"/>
              <a:gd name="connsiteY4" fmla="*/ 223134 h 266011"/>
              <a:gd name="connsiteX5" fmla="*/ 717518 w 995963"/>
              <a:gd name="connsiteY5" fmla="*/ 6792 h 266011"/>
              <a:gd name="connsiteX6" fmla="*/ 697144 w 995963"/>
              <a:gd name="connsiteY6" fmla="*/ 0 h 266011"/>
              <a:gd name="connsiteX7" fmla="*/ 642814 w 995963"/>
              <a:gd name="connsiteY7" fmla="*/ 33959 h 266011"/>
              <a:gd name="connsiteX8" fmla="*/ 622440 w 995963"/>
              <a:gd name="connsiteY8" fmla="*/ 40751 h 266011"/>
              <a:gd name="connsiteX9" fmla="*/ 602066 w 995963"/>
              <a:gd name="connsiteY9" fmla="*/ 54335 h 266011"/>
              <a:gd name="connsiteX10" fmla="*/ 486613 w 995963"/>
              <a:gd name="connsiteY10" fmla="*/ 67918 h 266011"/>
              <a:gd name="connsiteX11" fmla="*/ 425491 w 995963"/>
              <a:gd name="connsiteY11" fmla="*/ 81502 h 266011"/>
              <a:gd name="connsiteX12" fmla="*/ 384743 w 995963"/>
              <a:gd name="connsiteY12" fmla="*/ 95085 h 266011"/>
              <a:gd name="connsiteX13" fmla="*/ 343995 w 995963"/>
              <a:gd name="connsiteY13" fmla="*/ 122253 h 266011"/>
              <a:gd name="connsiteX14" fmla="*/ 0 w 995963"/>
              <a:gd name="connsiteY14" fmla="*/ 266011 h 266011"/>
              <a:gd name="connsiteX0" fmla="*/ 995963 w 995963"/>
              <a:gd name="connsiteY0" fmla="*/ 40751 h 276667"/>
              <a:gd name="connsiteX1" fmla="*/ 995963 w 995963"/>
              <a:gd name="connsiteY1" fmla="*/ 40751 h 276667"/>
              <a:gd name="connsiteX2" fmla="*/ 928375 w 995963"/>
              <a:gd name="connsiteY2" fmla="*/ 55743 h 276667"/>
              <a:gd name="connsiteX3" fmla="*/ 873516 w 995963"/>
              <a:gd name="connsiteY3" fmla="*/ 106101 h 276667"/>
              <a:gd name="connsiteX4" fmla="*/ 728337 w 995963"/>
              <a:gd name="connsiteY4" fmla="*/ 223134 h 276667"/>
              <a:gd name="connsiteX5" fmla="*/ 512764 w 995963"/>
              <a:gd name="connsiteY5" fmla="*/ 276667 h 276667"/>
              <a:gd name="connsiteX6" fmla="*/ 697144 w 995963"/>
              <a:gd name="connsiteY6" fmla="*/ 0 h 276667"/>
              <a:gd name="connsiteX7" fmla="*/ 642814 w 995963"/>
              <a:gd name="connsiteY7" fmla="*/ 33959 h 276667"/>
              <a:gd name="connsiteX8" fmla="*/ 622440 w 995963"/>
              <a:gd name="connsiteY8" fmla="*/ 40751 h 276667"/>
              <a:gd name="connsiteX9" fmla="*/ 602066 w 995963"/>
              <a:gd name="connsiteY9" fmla="*/ 54335 h 276667"/>
              <a:gd name="connsiteX10" fmla="*/ 486613 w 995963"/>
              <a:gd name="connsiteY10" fmla="*/ 67918 h 276667"/>
              <a:gd name="connsiteX11" fmla="*/ 425491 w 995963"/>
              <a:gd name="connsiteY11" fmla="*/ 81502 h 276667"/>
              <a:gd name="connsiteX12" fmla="*/ 384743 w 995963"/>
              <a:gd name="connsiteY12" fmla="*/ 95085 h 276667"/>
              <a:gd name="connsiteX13" fmla="*/ 343995 w 995963"/>
              <a:gd name="connsiteY13" fmla="*/ 122253 h 276667"/>
              <a:gd name="connsiteX14" fmla="*/ 0 w 995963"/>
              <a:gd name="connsiteY14" fmla="*/ 266011 h 276667"/>
              <a:gd name="connsiteX0" fmla="*/ 995963 w 995963"/>
              <a:gd name="connsiteY0" fmla="*/ 29586 h 351112"/>
              <a:gd name="connsiteX1" fmla="*/ 995963 w 995963"/>
              <a:gd name="connsiteY1" fmla="*/ 29586 h 351112"/>
              <a:gd name="connsiteX2" fmla="*/ 928375 w 995963"/>
              <a:gd name="connsiteY2" fmla="*/ 44578 h 351112"/>
              <a:gd name="connsiteX3" fmla="*/ 873516 w 995963"/>
              <a:gd name="connsiteY3" fmla="*/ 94936 h 351112"/>
              <a:gd name="connsiteX4" fmla="*/ 728337 w 995963"/>
              <a:gd name="connsiteY4" fmla="*/ 211969 h 351112"/>
              <a:gd name="connsiteX5" fmla="*/ 512764 w 995963"/>
              <a:gd name="connsiteY5" fmla="*/ 265502 h 351112"/>
              <a:gd name="connsiteX6" fmla="*/ 281169 w 995963"/>
              <a:gd name="connsiteY6" fmla="*/ 350785 h 351112"/>
              <a:gd name="connsiteX7" fmla="*/ 642814 w 995963"/>
              <a:gd name="connsiteY7" fmla="*/ 22794 h 351112"/>
              <a:gd name="connsiteX8" fmla="*/ 622440 w 995963"/>
              <a:gd name="connsiteY8" fmla="*/ 29586 h 351112"/>
              <a:gd name="connsiteX9" fmla="*/ 602066 w 995963"/>
              <a:gd name="connsiteY9" fmla="*/ 43170 h 351112"/>
              <a:gd name="connsiteX10" fmla="*/ 486613 w 995963"/>
              <a:gd name="connsiteY10" fmla="*/ 56753 h 351112"/>
              <a:gd name="connsiteX11" fmla="*/ 425491 w 995963"/>
              <a:gd name="connsiteY11" fmla="*/ 70337 h 351112"/>
              <a:gd name="connsiteX12" fmla="*/ 384743 w 995963"/>
              <a:gd name="connsiteY12" fmla="*/ 83920 h 351112"/>
              <a:gd name="connsiteX13" fmla="*/ 343995 w 995963"/>
              <a:gd name="connsiteY13" fmla="*/ 111088 h 351112"/>
              <a:gd name="connsiteX14" fmla="*/ 0 w 995963"/>
              <a:gd name="connsiteY14" fmla="*/ 254846 h 351112"/>
              <a:gd name="connsiteX0" fmla="*/ 995963 w 995963"/>
              <a:gd name="connsiteY0" fmla="*/ 18645 h 354162"/>
              <a:gd name="connsiteX1" fmla="*/ 995963 w 995963"/>
              <a:gd name="connsiteY1" fmla="*/ 18645 h 354162"/>
              <a:gd name="connsiteX2" fmla="*/ 928375 w 995963"/>
              <a:gd name="connsiteY2" fmla="*/ 33637 h 354162"/>
              <a:gd name="connsiteX3" fmla="*/ 873516 w 995963"/>
              <a:gd name="connsiteY3" fmla="*/ 83995 h 354162"/>
              <a:gd name="connsiteX4" fmla="*/ 728337 w 995963"/>
              <a:gd name="connsiteY4" fmla="*/ 201028 h 354162"/>
              <a:gd name="connsiteX5" fmla="*/ 512764 w 995963"/>
              <a:gd name="connsiteY5" fmla="*/ 254561 h 354162"/>
              <a:gd name="connsiteX6" fmla="*/ 281169 w 995963"/>
              <a:gd name="connsiteY6" fmla="*/ 339844 h 354162"/>
              <a:gd name="connsiteX7" fmla="*/ 97521 w 995963"/>
              <a:gd name="connsiteY7" fmla="*/ 319828 h 354162"/>
              <a:gd name="connsiteX8" fmla="*/ 622440 w 995963"/>
              <a:gd name="connsiteY8" fmla="*/ 18645 h 354162"/>
              <a:gd name="connsiteX9" fmla="*/ 602066 w 995963"/>
              <a:gd name="connsiteY9" fmla="*/ 32229 h 354162"/>
              <a:gd name="connsiteX10" fmla="*/ 486613 w 995963"/>
              <a:gd name="connsiteY10" fmla="*/ 45812 h 354162"/>
              <a:gd name="connsiteX11" fmla="*/ 425491 w 995963"/>
              <a:gd name="connsiteY11" fmla="*/ 59396 h 354162"/>
              <a:gd name="connsiteX12" fmla="*/ 384743 w 995963"/>
              <a:gd name="connsiteY12" fmla="*/ 72979 h 354162"/>
              <a:gd name="connsiteX13" fmla="*/ 343995 w 995963"/>
              <a:gd name="connsiteY13" fmla="*/ 100147 h 354162"/>
              <a:gd name="connsiteX14" fmla="*/ 0 w 995963"/>
              <a:gd name="connsiteY14" fmla="*/ 243905 h 354162"/>
              <a:gd name="connsiteX0" fmla="*/ 1102433 w 1102433"/>
              <a:gd name="connsiteY0" fmla="*/ 1976 h 326173"/>
              <a:gd name="connsiteX1" fmla="*/ 1102433 w 1102433"/>
              <a:gd name="connsiteY1" fmla="*/ 1976 h 326173"/>
              <a:gd name="connsiteX2" fmla="*/ 1034845 w 1102433"/>
              <a:gd name="connsiteY2" fmla="*/ 16968 h 326173"/>
              <a:gd name="connsiteX3" fmla="*/ 979986 w 1102433"/>
              <a:gd name="connsiteY3" fmla="*/ 67326 h 326173"/>
              <a:gd name="connsiteX4" fmla="*/ 834807 w 1102433"/>
              <a:gd name="connsiteY4" fmla="*/ 184359 h 326173"/>
              <a:gd name="connsiteX5" fmla="*/ 619234 w 1102433"/>
              <a:gd name="connsiteY5" fmla="*/ 237892 h 326173"/>
              <a:gd name="connsiteX6" fmla="*/ 387639 w 1102433"/>
              <a:gd name="connsiteY6" fmla="*/ 323175 h 326173"/>
              <a:gd name="connsiteX7" fmla="*/ 203991 w 1102433"/>
              <a:gd name="connsiteY7" fmla="*/ 303159 h 326173"/>
              <a:gd name="connsiteX8" fmla="*/ 19814 w 1102433"/>
              <a:gd name="connsiteY8" fmla="*/ 278201 h 326173"/>
              <a:gd name="connsiteX9" fmla="*/ 708536 w 1102433"/>
              <a:gd name="connsiteY9" fmla="*/ 15560 h 326173"/>
              <a:gd name="connsiteX10" fmla="*/ 593083 w 1102433"/>
              <a:gd name="connsiteY10" fmla="*/ 29143 h 326173"/>
              <a:gd name="connsiteX11" fmla="*/ 531961 w 1102433"/>
              <a:gd name="connsiteY11" fmla="*/ 42727 h 326173"/>
              <a:gd name="connsiteX12" fmla="*/ 491213 w 1102433"/>
              <a:gd name="connsiteY12" fmla="*/ 56310 h 326173"/>
              <a:gd name="connsiteX13" fmla="*/ 450465 w 1102433"/>
              <a:gd name="connsiteY13" fmla="*/ 83478 h 326173"/>
              <a:gd name="connsiteX14" fmla="*/ 106470 w 1102433"/>
              <a:gd name="connsiteY14" fmla="*/ 227236 h 326173"/>
              <a:gd name="connsiteX0" fmla="*/ 1231428 w 1231428"/>
              <a:gd name="connsiteY0" fmla="*/ 0 h 324197"/>
              <a:gd name="connsiteX1" fmla="*/ 1231428 w 1231428"/>
              <a:gd name="connsiteY1" fmla="*/ 0 h 324197"/>
              <a:gd name="connsiteX2" fmla="*/ 1163840 w 1231428"/>
              <a:gd name="connsiteY2" fmla="*/ 14992 h 324197"/>
              <a:gd name="connsiteX3" fmla="*/ 1108981 w 1231428"/>
              <a:gd name="connsiteY3" fmla="*/ 65350 h 324197"/>
              <a:gd name="connsiteX4" fmla="*/ 963802 w 1231428"/>
              <a:gd name="connsiteY4" fmla="*/ 182383 h 324197"/>
              <a:gd name="connsiteX5" fmla="*/ 748229 w 1231428"/>
              <a:gd name="connsiteY5" fmla="*/ 235916 h 324197"/>
              <a:gd name="connsiteX6" fmla="*/ 516634 w 1231428"/>
              <a:gd name="connsiteY6" fmla="*/ 321199 h 324197"/>
              <a:gd name="connsiteX7" fmla="*/ 332986 w 1231428"/>
              <a:gd name="connsiteY7" fmla="*/ 301183 h 324197"/>
              <a:gd name="connsiteX8" fmla="*/ 148809 w 1231428"/>
              <a:gd name="connsiteY8" fmla="*/ 276225 h 324197"/>
              <a:gd name="connsiteX9" fmla="*/ 29291 w 1231428"/>
              <a:gd name="connsiteY9" fmla="*/ 194559 h 324197"/>
              <a:gd name="connsiteX10" fmla="*/ 722078 w 1231428"/>
              <a:gd name="connsiteY10" fmla="*/ 27167 h 324197"/>
              <a:gd name="connsiteX11" fmla="*/ 660956 w 1231428"/>
              <a:gd name="connsiteY11" fmla="*/ 40751 h 324197"/>
              <a:gd name="connsiteX12" fmla="*/ 620208 w 1231428"/>
              <a:gd name="connsiteY12" fmla="*/ 54334 h 324197"/>
              <a:gd name="connsiteX13" fmla="*/ 579460 w 1231428"/>
              <a:gd name="connsiteY13" fmla="*/ 81502 h 324197"/>
              <a:gd name="connsiteX14" fmla="*/ 235465 w 1231428"/>
              <a:gd name="connsiteY14" fmla="*/ 225260 h 324197"/>
              <a:gd name="connsiteX0" fmla="*/ 1667223 w 1667223"/>
              <a:gd name="connsiteY0" fmla="*/ 4907 h 329104"/>
              <a:gd name="connsiteX1" fmla="*/ 1667223 w 1667223"/>
              <a:gd name="connsiteY1" fmla="*/ 4907 h 329104"/>
              <a:gd name="connsiteX2" fmla="*/ 1599635 w 1667223"/>
              <a:gd name="connsiteY2" fmla="*/ 19899 h 329104"/>
              <a:gd name="connsiteX3" fmla="*/ 1544776 w 1667223"/>
              <a:gd name="connsiteY3" fmla="*/ 70257 h 329104"/>
              <a:gd name="connsiteX4" fmla="*/ 1399597 w 1667223"/>
              <a:gd name="connsiteY4" fmla="*/ 187290 h 329104"/>
              <a:gd name="connsiteX5" fmla="*/ 1184024 w 1667223"/>
              <a:gd name="connsiteY5" fmla="*/ 240823 h 329104"/>
              <a:gd name="connsiteX6" fmla="*/ 952429 w 1667223"/>
              <a:gd name="connsiteY6" fmla="*/ 326106 h 329104"/>
              <a:gd name="connsiteX7" fmla="*/ 768781 w 1667223"/>
              <a:gd name="connsiteY7" fmla="*/ 306090 h 329104"/>
              <a:gd name="connsiteX8" fmla="*/ 584604 w 1667223"/>
              <a:gd name="connsiteY8" fmla="*/ 281132 h 329104"/>
              <a:gd name="connsiteX9" fmla="*/ 465086 w 1667223"/>
              <a:gd name="connsiteY9" fmla="*/ 199466 h 329104"/>
              <a:gd name="connsiteX10" fmla="*/ 15560 w 1667223"/>
              <a:gd name="connsiteY10" fmla="*/ 6674 h 329104"/>
              <a:gd name="connsiteX11" fmla="*/ 1096751 w 1667223"/>
              <a:gd name="connsiteY11" fmla="*/ 45658 h 329104"/>
              <a:gd name="connsiteX12" fmla="*/ 1056003 w 1667223"/>
              <a:gd name="connsiteY12" fmla="*/ 59241 h 329104"/>
              <a:gd name="connsiteX13" fmla="*/ 1015255 w 1667223"/>
              <a:gd name="connsiteY13" fmla="*/ 86409 h 329104"/>
              <a:gd name="connsiteX14" fmla="*/ 671260 w 1667223"/>
              <a:gd name="connsiteY14" fmla="*/ 230167 h 329104"/>
              <a:gd name="connsiteX0" fmla="*/ 1887420 w 1887420"/>
              <a:gd name="connsiteY0" fmla="*/ 245304 h 569501"/>
              <a:gd name="connsiteX1" fmla="*/ 1887420 w 1887420"/>
              <a:gd name="connsiteY1" fmla="*/ 245304 h 569501"/>
              <a:gd name="connsiteX2" fmla="*/ 1819832 w 1887420"/>
              <a:gd name="connsiteY2" fmla="*/ 260296 h 569501"/>
              <a:gd name="connsiteX3" fmla="*/ 1764973 w 1887420"/>
              <a:gd name="connsiteY3" fmla="*/ 310654 h 569501"/>
              <a:gd name="connsiteX4" fmla="*/ 1619794 w 1887420"/>
              <a:gd name="connsiteY4" fmla="*/ 427687 h 569501"/>
              <a:gd name="connsiteX5" fmla="*/ 1404221 w 1887420"/>
              <a:gd name="connsiteY5" fmla="*/ 481220 h 569501"/>
              <a:gd name="connsiteX6" fmla="*/ 1172626 w 1887420"/>
              <a:gd name="connsiteY6" fmla="*/ 566503 h 569501"/>
              <a:gd name="connsiteX7" fmla="*/ 988978 w 1887420"/>
              <a:gd name="connsiteY7" fmla="*/ 546487 h 569501"/>
              <a:gd name="connsiteX8" fmla="*/ 804801 w 1887420"/>
              <a:gd name="connsiteY8" fmla="*/ 521529 h 569501"/>
              <a:gd name="connsiteX9" fmla="*/ 685283 w 1887420"/>
              <a:gd name="connsiteY9" fmla="*/ 439863 h 569501"/>
              <a:gd name="connsiteX10" fmla="*/ 235757 w 1887420"/>
              <a:gd name="connsiteY10" fmla="*/ 247071 h 569501"/>
              <a:gd name="connsiteX11" fmla="*/ 60404 w 1887420"/>
              <a:gd name="connsiteY11" fmla="*/ 305 h 569501"/>
              <a:gd name="connsiteX12" fmla="*/ 1276200 w 1887420"/>
              <a:gd name="connsiteY12" fmla="*/ 299638 h 569501"/>
              <a:gd name="connsiteX13" fmla="*/ 1235452 w 1887420"/>
              <a:gd name="connsiteY13" fmla="*/ 326806 h 569501"/>
              <a:gd name="connsiteX14" fmla="*/ 891457 w 1887420"/>
              <a:gd name="connsiteY14" fmla="*/ 470564 h 569501"/>
              <a:gd name="connsiteX0" fmla="*/ 2105568 w 2105568"/>
              <a:gd name="connsiteY0" fmla="*/ 460376 h 784573"/>
              <a:gd name="connsiteX1" fmla="*/ 2105568 w 2105568"/>
              <a:gd name="connsiteY1" fmla="*/ 460376 h 784573"/>
              <a:gd name="connsiteX2" fmla="*/ 2037980 w 2105568"/>
              <a:gd name="connsiteY2" fmla="*/ 475368 h 784573"/>
              <a:gd name="connsiteX3" fmla="*/ 1983121 w 2105568"/>
              <a:gd name="connsiteY3" fmla="*/ 525726 h 784573"/>
              <a:gd name="connsiteX4" fmla="*/ 1837942 w 2105568"/>
              <a:gd name="connsiteY4" fmla="*/ 642759 h 784573"/>
              <a:gd name="connsiteX5" fmla="*/ 1622369 w 2105568"/>
              <a:gd name="connsiteY5" fmla="*/ 696292 h 784573"/>
              <a:gd name="connsiteX6" fmla="*/ 1390774 w 2105568"/>
              <a:gd name="connsiteY6" fmla="*/ 781575 h 784573"/>
              <a:gd name="connsiteX7" fmla="*/ 1207126 w 2105568"/>
              <a:gd name="connsiteY7" fmla="*/ 761559 h 784573"/>
              <a:gd name="connsiteX8" fmla="*/ 1022949 w 2105568"/>
              <a:gd name="connsiteY8" fmla="*/ 736601 h 784573"/>
              <a:gd name="connsiteX9" fmla="*/ 903431 w 2105568"/>
              <a:gd name="connsiteY9" fmla="*/ 654935 h 784573"/>
              <a:gd name="connsiteX10" fmla="*/ 453905 w 2105568"/>
              <a:gd name="connsiteY10" fmla="*/ 462143 h 784573"/>
              <a:gd name="connsiteX11" fmla="*/ 278552 w 2105568"/>
              <a:gd name="connsiteY11" fmla="*/ 215377 h 784573"/>
              <a:gd name="connsiteX12" fmla="*/ 58914 w 2105568"/>
              <a:gd name="connsiteY12" fmla="*/ 9885 h 784573"/>
              <a:gd name="connsiteX13" fmla="*/ 1453600 w 2105568"/>
              <a:gd name="connsiteY13" fmla="*/ 541878 h 784573"/>
              <a:gd name="connsiteX14" fmla="*/ 1109605 w 2105568"/>
              <a:gd name="connsiteY14" fmla="*/ 685636 h 784573"/>
              <a:gd name="connsiteX0" fmla="*/ 2296468 w 2296468"/>
              <a:gd name="connsiteY0" fmla="*/ 731476 h 1055673"/>
              <a:gd name="connsiteX1" fmla="*/ 2296468 w 2296468"/>
              <a:gd name="connsiteY1" fmla="*/ 731476 h 1055673"/>
              <a:gd name="connsiteX2" fmla="*/ 2228880 w 2296468"/>
              <a:gd name="connsiteY2" fmla="*/ 746468 h 1055673"/>
              <a:gd name="connsiteX3" fmla="*/ 2174021 w 2296468"/>
              <a:gd name="connsiteY3" fmla="*/ 796826 h 1055673"/>
              <a:gd name="connsiteX4" fmla="*/ 2028842 w 2296468"/>
              <a:gd name="connsiteY4" fmla="*/ 913859 h 1055673"/>
              <a:gd name="connsiteX5" fmla="*/ 1813269 w 2296468"/>
              <a:gd name="connsiteY5" fmla="*/ 967392 h 1055673"/>
              <a:gd name="connsiteX6" fmla="*/ 1581674 w 2296468"/>
              <a:gd name="connsiteY6" fmla="*/ 1052675 h 1055673"/>
              <a:gd name="connsiteX7" fmla="*/ 1398026 w 2296468"/>
              <a:gd name="connsiteY7" fmla="*/ 1032659 h 1055673"/>
              <a:gd name="connsiteX8" fmla="*/ 1213849 w 2296468"/>
              <a:gd name="connsiteY8" fmla="*/ 1007701 h 1055673"/>
              <a:gd name="connsiteX9" fmla="*/ 1094331 w 2296468"/>
              <a:gd name="connsiteY9" fmla="*/ 926035 h 1055673"/>
              <a:gd name="connsiteX10" fmla="*/ 644805 w 2296468"/>
              <a:gd name="connsiteY10" fmla="*/ 733243 h 1055673"/>
              <a:gd name="connsiteX11" fmla="*/ 469452 w 2296468"/>
              <a:gd name="connsiteY11" fmla="*/ 486477 h 1055673"/>
              <a:gd name="connsiteX12" fmla="*/ 249814 w 2296468"/>
              <a:gd name="connsiteY12" fmla="*/ 280985 h 1055673"/>
              <a:gd name="connsiteX13" fmla="*/ 53884 w 2296468"/>
              <a:gd name="connsiteY13" fmla="*/ 25578 h 1055673"/>
              <a:gd name="connsiteX14" fmla="*/ 1300505 w 2296468"/>
              <a:gd name="connsiteY14" fmla="*/ 956736 h 1055673"/>
              <a:gd name="connsiteX0" fmla="*/ 2399067 w 2399067"/>
              <a:gd name="connsiteY0" fmla="*/ 1016610 h 1340807"/>
              <a:gd name="connsiteX1" fmla="*/ 2399067 w 2399067"/>
              <a:gd name="connsiteY1" fmla="*/ 1016610 h 1340807"/>
              <a:gd name="connsiteX2" fmla="*/ 2331479 w 2399067"/>
              <a:gd name="connsiteY2" fmla="*/ 1031602 h 1340807"/>
              <a:gd name="connsiteX3" fmla="*/ 2276620 w 2399067"/>
              <a:gd name="connsiteY3" fmla="*/ 1081960 h 1340807"/>
              <a:gd name="connsiteX4" fmla="*/ 2131441 w 2399067"/>
              <a:gd name="connsiteY4" fmla="*/ 1198993 h 1340807"/>
              <a:gd name="connsiteX5" fmla="*/ 1915868 w 2399067"/>
              <a:gd name="connsiteY5" fmla="*/ 1252526 h 1340807"/>
              <a:gd name="connsiteX6" fmla="*/ 1684273 w 2399067"/>
              <a:gd name="connsiteY6" fmla="*/ 1337809 h 1340807"/>
              <a:gd name="connsiteX7" fmla="*/ 1500625 w 2399067"/>
              <a:gd name="connsiteY7" fmla="*/ 1317793 h 1340807"/>
              <a:gd name="connsiteX8" fmla="*/ 1316448 w 2399067"/>
              <a:gd name="connsiteY8" fmla="*/ 1292835 h 1340807"/>
              <a:gd name="connsiteX9" fmla="*/ 1196930 w 2399067"/>
              <a:gd name="connsiteY9" fmla="*/ 1211169 h 1340807"/>
              <a:gd name="connsiteX10" fmla="*/ 747404 w 2399067"/>
              <a:gd name="connsiteY10" fmla="*/ 1018377 h 1340807"/>
              <a:gd name="connsiteX11" fmla="*/ 572051 w 2399067"/>
              <a:gd name="connsiteY11" fmla="*/ 771611 h 1340807"/>
              <a:gd name="connsiteX12" fmla="*/ 352413 w 2399067"/>
              <a:gd name="connsiteY12" fmla="*/ 566119 h 1340807"/>
              <a:gd name="connsiteX13" fmla="*/ 156483 w 2399067"/>
              <a:gd name="connsiteY13" fmla="*/ 310712 h 1340807"/>
              <a:gd name="connsiteX14" fmla="*/ 0 w 2399067"/>
              <a:gd name="connsiteY14" fmla="*/ 445 h 1340807"/>
              <a:gd name="connsiteX0" fmla="*/ 2399067 w 2399067"/>
              <a:gd name="connsiteY0" fmla="*/ 1016610 h 1340807"/>
              <a:gd name="connsiteX1" fmla="*/ 2399067 w 2399067"/>
              <a:gd name="connsiteY1" fmla="*/ 1016610 h 1340807"/>
              <a:gd name="connsiteX2" fmla="*/ 2331479 w 2399067"/>
              <a:gd name="connsiteY2" fmla="*/ 1031602 h 1340807"/>
              <a:gd name="connsiteX3" fmla="*/ 2276620 w 2399067"/>
              <a:gd name="connsiteY3" fmla="*/ 1081960 h 1340807"/>
              <a:gd name="connsiteX4" fmla="*/ 2131441 w 2399067"/>
              <a:gd name="connsiteY4" fmla="*/ 1198993 h 1340807"/>
              <a:gd name="connsiteX5" fmla="*/ 1915868 w 2399067"/>
              <a:gd name="connsiteY5" fmla="*/ 1252526 h 1340807"/>
              <a:gd name="connsiteX6" fmla="*/ 1684273 w 2399067"/>
              <a:gd name="connsiteY6" fmla="*/ 1337809 h 1340807"/>
              <a:gd name="connsiteX7" fmla="*/ 1500625 w 2399067"/>
              <a:gd name="connsiteY7" fmla="*/ 1317793 h 1340807"/>
              <a:gd name="connsiteX8" fmla="*/ 1316448 w 2399067"/>
              <a:gd name="connsiteY8" fmla="*/ 1292835 h 1340807"/>
              <a:gd name="connsiteX9" fmla="*/ 1033126 w 2399067"/>
              <a:gd name="connsiteY9" fmla="*/ 1253503 h 1340807"/>
              <a:gd name="connsiteX10" fmla="*/ 747404 w 2399067"/>
              <a:gd name="connsiteY10" fmla="*/ 1018377 h 1340807"/>
              <a:gd name="connsiteX11" fmla="*/ 572051 w 2399067"/>
              <a:gd name="connsiteY11" fmla="*/ 771611 h 1340807"/>
              <a:gd name="connsiteX12" fmla="*/ 352413 w 2399067"/>
              <a:gd name="connsiteY12" fmla="*/ 566119 h 1340807"/>
              <a:gd name="connsiteX13" fmla="*/ 156483 w 2399067"/>
              <a:gd name="connsiteY13" fmla="*/ 310712 h 1340807"/>
              <a:gd name="connsiteX14" fmla="*/ 0 w 2399067"/>
              <a:gd name="connsiteY14" fmla="*/ 445 h 1340807"/>
              <a:gd name="connsiteX0" fmla="*/ 2399067 w 2399067"/>
              <a:gd name="connsiteY0" fmla="*/ 1016610 h 1317805"/>
              <a:gd name="connsiteX1" fmla="*/ 2399067 w 2399067"/>
              <a:gd name="connsiteY1" fmla="*/ 1016610 h 1317805"/>
              <a:gd name="connsiteX2" fmla="*/ 2331479 w 2399067"/>
              <a:gd name="connsiteY2" fmla="*/ 1031602 h 1317805"/>
              <a:gd name="connsiteX3" fmla="*/ 2276620 w 2399067"/>
              <a:gd name="connsiteY3" fmla="*/ 1081960 h 1317805"/>
              <a:gd name="connsiteX4" fmla="*/ 2131441 w 2399067"/>
              <a:gd name="connsiteY4" fmla="*/ 1198993 h 1317805"/>
              <a:gd name="connsiteX5" fmla="*/ 1915868 w 2399067"/>
              <a:gd name="connsiteY5" fmla="*/ 1252526 h 1317805"/>
              <a:gd name="connsiteX6" fmla="*/ 1672778 w 2399067"/>
              <a:gd name="connsiteY6" fmla="*/ 1295476 h 1317805"/>
              <a:gd name="connsiteX7" fmla="*/ 1500625 w 2399067"/>
              <a:gd name="connsiteY7" fmla="*/ 1317793 h 1317805"/>
              <a:gd name="connsiteX8" fmla="*/ 1316448 w 2399067"/>
              <a:gd name="connsiteY8" fmla="*/ 1292835 h 1317805"/>
              <a:gd name="connsiteX9" fmla="*/ 1033126 w 2399067"/>
              <a:gd name="connsiteY9" fmla="*/ 1253503 h 1317805"/>
              <a:gd name="connsiteX10" fmla="*/ 747404 w 2399067"/>
              <a:gd name="connsiteY10" fmla="*/ 1018377 h 1317805"/>
              <a:gd name="connsiteX11" fmla="*/ 572051 w 2399067"/>
              <a:gd name="connsiteY11" fmla="*/ 771611 h 1317805"/>
              <a:gd name="connsiteX12" fmla="*/ 352413 w 2399067"/>
              <a:gd name="connsiteY12" fmla="*/ 566119 h 1317805"/>
              <a:gd name="connsiteX13" fmla="*/ 156483 w 2399067"/>
              <a:gd name="connsiteY13" fmla="*/ 310712 h 1317805"/>
              <a:gd name="connsiteX14" fmla="*/ 0 w 2399067"/>
              <a:gd name="connsiteY14" fmla="*/ 445 h 1317805"/>
              <a:gd name="connsiteX0" fmla="*/ 2399067 w 2399067"/>
              <a:gd name="connsiteY0" fmla="*/ 1016610 h 1317805"/>
              <a:gd name="connsiteX1" fmla="*/ 2399067 w 2399067"/>
              <a:gd name="connsiteY1" fmla="*/ 1016610 h 1317805"/>
              <a:gd name="connsiteX2" fmla="*/ 2331479 w 2399067"/>
              <a:gd name="connsiteY2" fmla="*/ 1031602 h 1317805"/>
              <a:gd name="connsiteX3" fmla="*/ 2276620 w 2399067"/>
              <a:gd name="connsiteY3" fmla="*/ 1081960 h 1317805"/>
              <a:gd name="connsiteX4" fmla="*/ 2131441 w 2399067"/>
              <a:gd name="connsiteY4" fmla="*/ 1198993 h 1317805"/>
              <a:gd name="connsiteX5" fmla="*/ 1915868 w 2399067"/>
              <a:gd name="connsiteY5" fmla="*/ 1252526 h 1317805"/>
              <a:gd name="connsiteX6" fmla="*/ 1672778 w 2399067"/>
              <a:gd name="connsiteY6" fmla="*/ 1295476 h 1317805"/>
              <a:gd name="connsiteX7" fmla="*/ 1500625 w 2399067"/>
              <a:gd name="connsiteY7" fmla="*/ 1317793 h 1317805"/>
              <a:gd name="connsiteX8" fmla="*/ 1316448 w 2399067"/>
              <a:gd name="connsiteY8" fmla="*/ 1292835 h 1317805"/>
              <a:gd name="connsiteX9" fmla="*/ 1033126 w 2399067"/>
              <a:gd name="connsiteY9" fmla="*/ 1253503 h 1317805"/>
              <a:gd name="connsiteX10" fmla="*/ 551989 w 2399067"/>
              <a:gd name="connsiteY10" fmla="*/ 1268144 h 1317805"/>
              <a:gd name="connsiteX11" fmla="*/ 572051 w 2399067"/>
              <a:gd name="connsiteY11" fmla="*/ 771611 h 1317805"/>
              <a:gd name="connsiteX12" fmla="*/ 352413 w 2399067"/>
              <a:gd name="connsiteY12" fmla="*/ 566119 h 1317805"/>
              <a:gd name="connsiteX13" fmla="*/ 156483 w 2399067"/>
              <a:gd name="connsiteY13" fmla="*/ 310712 h 1317805"/>
              <a:gd name="connsiteX14" fmla="*/ 0 w 2399067"/>
              <a:gd name="connsiteY14" fmla="*/ 445 h 1317805"/>
              <a:gd name="connsiteX0" fmla="*/ 2399067 w 2399067"/>
              <a:gd name="connsiteY0" fmla="*/ 1016610 h 1353905"/>
              <a:gd name="connsiteX1" fmla="*/ 2399067 w 2399067"/>
              <a:gd name="connsiteY1" fmla="*/ 1016610 h 1353905"/>
              <a:gd name="connsiteX2" fmla="*/ 2331479 w 2399067"/>
              <a:gd name="connsiteY2" fmla="*/ 1031602 h 1353905"/>
              <a:gd name="connsiteX3" fmla="*/ 2276620 w 2399067"/>
              <a:gd name="connsiteY3" fmla="*/ 1081960 h 1353905"/>
              <a:gd name="connsiteX4" fmla="*/ 2131441 w 2399067"/>
              <a:gd name="connsiteY4" fmla="*/ 1198993 h 1353905"/>
              <a:gd name="connsiteX5" fmla="*/ 1915868 w 2399067"/>
              <a:gd name="connsiteY5" fmla="*/ 1252526 h 1353905"/>
              <a:gd name="connsiteX6" fmla="*/ 1672778 w 2399067"/>
              <a:gd name="connsiteY6" fmla="*/ 1295476 h 1353905"/>
              <a:gd name="connsiteX7" fmla="*/ 1500625 w 2399067"/>
              <a:gd name="connsiteY7" fmla="*/ 1317793 h 1353905"/>
              <a:gd name="connsiteX8" fmla="*/ 1316448 w 2399067"/>
              <a:gd name="connsiteY8" fmla="*/ 1292835 h 1353905"/>
              <a:gd name="connsiteX9" fmla="*/ 1033126 w 2399067"/>
              <a:gd name="connsiteY9" fmla="*/ 1253503 h 1353905"/>
              <a:gd name="connsiteX10" fmla="*/ 551989 w 2399067"/>
              <a:gd name="connsiteY10" fmla="*/ 1268144 h 1353905"/>
              <a:gd name="connsiteX11" fmla="*/ 43283 w 2399067"/>
              <a:gd name="connsiteY11" fmla="*/ 1309244 h 1353905"/>
              <a:gd name="connsiteX12" fmla="*/ 352413 w 2399067"/>
              <a:gd name="connsiteY12" fmla="*/ 566119 h 1353905"/>
              <a:gd name="connsiteX13" fmla="*/ 156483 w 2399067"/>
              <a:gd name="connsiteY13" fmla="*/ 310712 h 1353905"/>
              <a:gd name="connsiteX14" fmla="*/ 0 w 2399067"/>
              <a:gd name="connsiteY14" fmla="*/ 445 h 1353905"/>
              <a:gd name="connsiteX0" fmla="*/ 2806148 w 2806148"/>
              <a:gd name="connsiteY0" fmla="*/ 1017027 h 1355417"/>
              <a:gd name="connsiteX1" fmla="*/ 2806148 w 2806148"/>
              <a:gd name="connsiteY1" fmla="*/ 1017027 h 1355417"/>
              <a:gd name="connsiteX2" fmla="*/ 2738560 w 2806148"/>
              <a:gd name="connsiteY2" fmla="*/ 1032019 h 1355417"/>
              <a:gd name="connsiteX3" fmla="*/ 2683701 w 2806148"/>
              <a:gd name="connsiteY3" fmla="*/ 1082377 h 1355417"/>
              <a:gd name="connsiteX4" fmla="*/ 2538522 w 2806148"/>
              <a:gd name="connsiteY4" fmla="*/ 1199410 h 1355417"/>
              <a:gd name="connsiteX5" fmla="*/ 2322949 w 2806148"/>
              <a:gd name="connsiteY5" fmla="*/ 1252943 h 1355417"/>
              <a:gd name="connsiteX6" fmla="*/ 2079859 w 2806148"/>
              <a:gd name="connsiteY6" fmla="*/ 1295893 h 1355417"/>
              <a:gd name="connsiteX7" fmla="*/ 1907706 w 2806148"/>
              <a:gd name="connsiteY7" fmla="*/ 1318210 h 1355417"/>
              <a:gd name="connsiteX8" fmla="*/ 1723529 w 2806148"/>
              <a:gd name="connsiteY8" fmla="*/ 1293252 h 1355417"/>
              <a:gd name="connsiteX9" fmla="*/ 1440207 w 2806148"/>
              <a:gd name="connsiteY9" fmla="*/ 1253920 h 1355417"/>
              <a:gd name="connsiteX10" fmla="*/ 959070 w 2806148"/>
              <a:gd name="connsiteY10" fmla="*/ 1268561 h 1355417"/>
              <a:gd name="connsiteX11" fmla="*/ 450364 w 2806148"/>
              <a:gd name="connsiteY11" fmla="*/ 1309661 h 1355417"/>
              <a:gd name="connsiteX12" fmla="*/ 826 w 2806148"/>
              <a:gd name="connsiteY12" fmla="*/ 1269269 h 1355417"/>
              <a:gd name="connsiteX13" fmla="*/ 563564 w 2806148"/>
              <a:gd name="connsiteY13" fmla="*/ 311129 h 1355417"/>
              <a:gd name="connsiteX14" fmla="*/ 407081 w 2806148"/>
              <a:gd name="connsiteY14" fmla="*/ 862 h 1355417"/>
              <a:gd name="connsiteX0" fmla="*/ 3191922 w 3191922"/>
              <a:gd name="connsiteY0" fmla="*/ 1016313 h 1317508"/>
              <a:gd name="connsiteX1" fmla="*/ 3191922 w 3191922"/>
              <a:gd name="connsiteY1" fmla="*/ 1016313 h 1317508"/>
              <a:gd name="connsiteX2" fmla="*/ 3124334 w 3191922"/>
              <a:gd name="connsiteY2" fmla="*/ 1031305 h 1317508"/>
              <a:gd name="connsiteX3" fmla="*/ 3069475 w 3191922"/>
              <a:gd name="connsiteY3" fmla="*/ 1081663 h 1317508"/>
              <a:gd name="connsiteX4" fmla="*/ 2924296 w 3191922"/>
              <a:gd name="connsiteY4" fmla="*/ 1198696 h 1317508"/>
              <a:gd name="connsiteX5" fmla="*/ 2708723 w 3191922"/>
              <a:gd name="connsiteY5" fmla="*/ 1252229 h 1317508"/>
              <a:gd name="connsiteX6" fmla="*/ 2465633 w 3191922"/>
              <a:gd name="connsiteY6" fmla="*/ 1295179 h 1317508"/>
              <a:gd name="connsiteX7" fmla="*/ 2293480 w 3191922"/>
              <a:gd name="connsiteY7" fmla="*/ 1317496 h 1317508"/>
              <a:gd name="connsiteX8" fmla="*/ 2109303 w 3191922"/>
              <a:gd name="connsiteY8" fmla="*/ 1292538 h 1317508"/>
              <a:gd name="connsiteX9" fmla="*/ 1825981 w 3191922"/>
              <a:gd name="connsiteY9" fmla="*/ 1253206 h 1317508"/>
              <a:gd name="connsiteX10" fmla="*/ 1344844 w 3191922"/>
              <a:gd name="connsiteY10" fmla="*/ 1267847 h 1317508"/>
              <a:gd name="connsiteX11" fmla="*/ 836138 w 3191922"/>
              <a:gd name="connsiteY11" fmla="*/ 1308947 h 1317508"/>
              <a:gd name="connsiteX12" fmla="*/ 386600 w 3191922"/>
              <a:gd name="connsiteY12" fmla="*/ 1268555 h 1317508"/>
              <a:gd name="connsiteX13" fmla="*/ 9624 w 3191922"/>
              <a:gd name="connsiteY13" fmla="*/ 907315 h 1317508"/>
              <a:gd name="connsiteX14" fmla="*/ 792855 w 3191922"/>
              <a:gd name="connsiteY14" fmla="*/ 148 h 1317508"/>
              <a:gd name="connsiteX0" fmla="*/ 3594544 w 3594544"/>
              <a:gd name="connsiteY0" fmla="*/ 445104 h 746299"/>
              <a:gd name="connsiteX1" fmla="*/ 3594544 w 3594544"/>
              <a:gd name="connsiteY1" fmla="*/ 445104 h 746299"/>
              <a:gd name="connsiteX2" fmla="*/ 3526956 w 3594544"/>
              <a:gd name="connsiteY2" fmla="*/ 460096 h 746299"/>
              <a:gd name="connsiteX3" fmla="*/ 3472097 w 3594544"/>
              <a:gd name="connsiteY3" fmla="*/ 510454 h 746299"/>
              <a:gd name="connsiteX4" fmla="*/ 3326918 w 3594544"/>
              <a:gd name="connsiteY4" fmla="*/ 627487 h 746299"/>
              <a:gd name="connsiteX5" fmla="*/ 3111345 w 3594544"/>
              <a:gd name="connsiteY5" fmla="*/ 681020 h 746299"/>
              <a:gd name="connsiteX6" fmla="*/ 2868255 w 3594544"/>
              <a:gd name="connsiteY6" fmla="*/ 723970 h 746299"/>
              <a:gd name="connsiteX7" fmla="*/ 2696102 w 3594544"/>
              <a:gd name="connsiteY7" fmla="*/ 746287 h 746299"/>
              <a:gd name="connsiteX8" fmla="*/ 2511925 w 3594544"/>
              <a:gd name="connsiteY8" fmla="*/ 721329 h 746299"/>
              <a:gd name="connsiteX9" fmla="*/ 2228603 w 3594544"/>
              <a:gd name="connsiteY9" fmla="*/ 681997 h 746299"/>
              <a:gd name="connsiteX10" fmla="*/ 1747466 w 3594544"/>
              <a:gd name="connsiteY10" fmla="*/ 696638 h 746299"/>
              <a:gd name="connsiteX11" fmla="*/ 1238760 w 3594544"/>
              <a:gd name="connsiteY11" fmla="*/ 737738 h 746299"/>
              <a:gd name="connsiteX12" fmla="*/ 789222 w 3594544"/>
              <a:gd name="connsiteY12" fmla="*/ 697346 h 746299"/>
              <a:gd name="connsiteX13" fmla="*/ 412246 w 3594544"/>
              <a:gd name="connsiteY13" fmla="*/ 336106 h 746299"/>
              <a:gd name="connsiteX14" fmla="*/ 0 w 3594544"/>
              <a:gd name="connsiteY14" fmla="*/ 439 h 746299"/>
              <a:gd name="connsiteX0" fmla="*/ 3976752 w 3976752"/>
              <a:gd name="connsiteY0" fmla="*/ 817390 h 1118585"/>
              <a:gd name="connsiteX1" fmla="*/ 3976752 w 3976752"/>
              <a:gd name="connsiteY1" fmla="*/ 817390 h 1118585"/>
              <a:gd name="connsiteX2" fmla="*/ 3909164 w 3976752"/>
              <a:gd name="connsiteY2" fmla="*/ 832382 h 1118585"/>
              <a:gd name="connsiteX3" fmla="*/ 3854305 w 3976752"/>
              <a:gd name="connsiteY3" fmla="*/ 882740 h 1118585"/>
              <a:gd name="connsiteX4" fmla="*/ 3709126 w 3976752"/>
              <a:gd name="connsiteY4" fmla="*/ 999773 h 1118585"/>
              <a:gd name="connsiteX5" fmla="*/ 3493553 w 3976752"/>
              <a:gd name="connsiteY5" fmla="*/ 1053306 h 1118585"/>
              <a:gd name="connsiteX6" fmla="*/ 3250463 w 3976752"/>
              <a:gd name="connsiteY6" fmla="*/ 1096256 h 1118585"/>
              <a:gd name="connsiteX7" fmla="*/ 3078310 w 3976752"/>
              <a:gd name="connsiteY7" fmla="*/ 1118573 h 1118585"/>
              <a:gd name="connsiteX8" fmla="*/ 2894133 w 3976752"/>
              <a:gd name="connsiteY8" fmla="*/ 1093615 h 1118585"/>
              <a:gd name="connsiteX9" fmla="*/ 2610811 w 3976752"/>
              <a:gd name="connsiteY9" fmla="*/ 1054283 h 1118585"/>
              <a:gd name="connsiteX10" fmla="*/ 2129674 w 3976752"/>
              <a:gd name="connsiteY10" fmla="*/ 1068924 h 1118585"/>
              <a:gd name="connsiteX11" fmla="*/ 1620968 w 3976752"/>
              <a:gd name="connsiteY11" fmla="*/ 1110024 h 1118585"/>
              <a:gd name="connsiteX12" fmla="*/ 1171430 w 3976752"/>
              <a:gd name="connsiteY12" fmla="*/ 1069632 h 1118585"/>
              <a:gd name="connsiteX13" fmla="*/ 794454 w 3976752"/>
              <a:gd name="connsiteY13" fmla="*/ 708392 h 1118585"/>
              <a:gd name="connsiteX14" fmla="*/ 0 w 3976752"/>
              <a:gd name="connsiteY14" fmla="*/ 191 h 1118585"/>
              <a:gd name="connsiteX0" fmla="*/ 3976752 w 3976752"/>
              <a:gd name="connsiteY0" fmla="*/ 817385 h 1118580"/>
              <a:gd name="connsiteX1" fmla="*/ 3976752 w 3976752"/>
              <a:gd name="connsiteY1" fmla="*/ 817385 h 1118580"/>
              <a:gd name="connsiteX2" fmla="*/ 3909164 w 3976752"/>
              <a:gd name="connsiteY2" fmla="*/ 832377 h 1118580"/>
              <a:gd name="connsiteX3" fmla="*/ 3854305 w 3976752"/>
              <a:gd name="connsiteY3" fmla="*/ 882735 h 1118580"/>
              <a:gd name="connsiteX4" fmla="*/ 3709126 w 3976752"/>
              <a:gd name="connsiteY4" fmla="*/ 999768 h 1118580"/>
              <a:gd name="connsiteX5" fmla="*/ 3493553 w 3976752"/>
              <a:gd name="connsiteY5" fmla="*/ 1053301 h 1118580"/>
              <a:gd name="connsiteX6" fmla="*/ 3250463 w 3976752"/>
              <a:gd name="connsiteY6" fmla="*/ 1096251 h 1118580"/>
              <a:gd name="connsiteX7" fmla="*/ 3078310 w 3976752"/>
              <a:gd name="connsiteY7" fmla="*/ 1118568 h 1118580"/>
              <a:gd name="connsiteX8" fmla="*/ 2894133 w 3976752"/>
              <a:gd name="connsiteY8" fmla="*/ 1093610 h 1118580"/>
              <a:gd name="connsiteX9" fmla="*/ 2610811 w 3976752"/>
              <a:gd name="connsiteY9" fmla="*/ 1054278 h 1118580"/>
              <a:gd name="connsiteX10" fmla="*/ 2129674 w 3976752"/>
              <a:gd name="connsiteY10" fmla="*/ 1068919 h 1118580"/>
              <a:gd name="connsiteX11" fmla="*/ 1620968 w 3976752"/>
              <a:gd name="connsiteY11" fmla="*/ 1110019 h 1118580"/>
              <a:gd name="connsiteX12" fmla="*/ 1171430 w 3976752"/>
              <a:gd name="connsiteY12" fmla="*/ 1069627 h 1118580"/>
              <a:gd name="connsiteX13" fmla="*/ 708242 w 3976752"/>
              <a:gd name="connsiteY13" fmla="*/ 725321 h 1118580"/>
              <a:gd name="connsiteX14" fmla="*/ 0 w 3976752"/>
              <a:gd name="connsiteY14" fmla="*/ 186 h 1118580"/>
              <a:gd name="connsiteX0" fmla="*/ 3865329 w 3865329"/>
              <a:gd name="connsiteY0" fmla="*/ 2645876 h 2947071"/>
              <a:gd name="connsiteX1" fmla="*/ 3865329 w 3865329"/>
              <a:gd name="connsiteY1" fmla="*/ 2645876 h 2947071"/>
              <a:gd name="connsiteX2" fmla="*/ 3797741 w 3865329"/>
              <a:gd name="connsiteY2" fmla="*/ 2660868 h 2947071"/>
              <a:gd name="connsiteX3" fmla="*/ 3742882 w 3865329"/>
              <a:gd name="connsiteY3" fmla="*/ 2711226 h 2947071"/>
              <a:gd name="connsiteX4" fmla="*/ 3597703 w 3865329"/>
              <a:gd name="connsiteY4" fmla="*/ 2828259 h 2947071"/>
              <a:gd name="connsiteX5" fmla="*/ 3382130 w 3865329"/>
              <a:gd name="connsiteY5" fmla="*/ 2881792 h 2947071"/>
              <a:gd name="connsiteX6" fmla="*/ 3139040 w 3865329"/>
              <a:gd name="connsiteY6" fmla="*/ 2924742 h 2947071"/>
              <a:gd name="connsiteX7" fmla="*/ 2966887 w 3865329"/>
              <a:gd name="connsiteY7" fmla="*/ 2947059 h 2947071"/>
              <a:gd name="connsiteX8" fmla="*/ 2782710 w 3865329"/>
              <a:gd name="connsiteY8" fmla="*/ 2922101 h 2947071"/>
              <a:gd name="connsiteX9" fmla="*/ 2499388 w 3865329"/>
              <a:gd name="connsiteY9" fmla="*/ 2882769 h 2947071"/>
              <a:gd name="connsiteX10" fmla="*/ 2018251 w 3865329"/>
              <a:gd name="connsiteY10" fmla="*/ 2897410 h 2947071"/>
              <a:gd name="connsiteX11" fmla="*/ 1509545 w 3865329"/>
              <a:gd name="connsiteY11" fmla="*/ 2938510 h 2947071"/>
              <a:gd name="connsiteX12" fmla="*/ 1060007 w 3865329"/>
              <a:gd name="connsiteY12" fmla="*/ 2898118 h 2947071"/>
              <a:gd name="connsiteX13" fmla="*/ 596819 w 3865329"/>
              <a:gd name="connsiteY13" fmla="*/ 2553812 h 2947071"/>
              <a:gd name="connsiteX14" fmla="*/ 0 w 3865329"/>
              <a:gd name="connsiteY14" fmla="*/ 51 h 2947071"/>
              <a:gd name="connsiteX0" fmla="*/ 3865329 w 3865329"/>
              <a:gd name="connsiteY0" fmla="*/ 2645912 h 3006127"/>
              <a:gd name="connsiteX1" fmla="*/ 3865329 w 3865329"/>
              <a:gd name="connsiteY1" fmla="*/ 2645912 h 3006127"/>
              <a:gd name="connsiteX2" fmla="*/ 3797741 w 3865329"/>
              <a:gd name="connsiteY2" fmla="*/ 2660904 h 3006127"/>
              <a:gd name="connsiteX3" fmla="*/ 3742882 w 3865329"/>
              <a:gd name="connsiteY3" fmla="*/ 2711262 h 3006127"/>
              <a:gd name="connsiteX4" fmla="*/ 3597703 w 3865329"/>
              <a:gd name="connsiteY4" fmla="*/ 2828295 h 3006127"/>
              <a:gd name="connsiteX5" fmla="*/ 3382130 w 3865329"/>
              <a:gd name="connsiteY5" fmla="*/ 2881828 h 3006127"/>
              <a:gd name="connsiteX6" fmla="*/ 3139040 w 3865329"/>
              <a:gd name="connsiteY6" fmla="*/ 2924778 h 3006127"/>
              <a:gd name="connsiteX7" fmla="*/ 2966887 w 3865329"/>
              <a:gd name="connsiteY7" fmla="*/ 2947095 h 3006127"/>
              <a:gd name="connsiteX8" fmla="*/ 2782710 w 3865329"/>
              <a:gd name="connsiteY8" fmla="*/ 2922137 h 3006127"/>
              <a:gd name="connsiteX9" fmla="*/ 2499388 w 3865329"/>
              <a:gd name="connsiteY9" fmla="*/ 2882805 h 3006127"/>
              <a:gd name="connsiteX10" fmla="*/ 2018251 w 3865329"/>
              <a:gd name="connsiteY10" fmla="*/ 2897446 h 3006127"/>
              <a:gd name="connsiteX11" fmla="*/ 1509545 w 3865329"/>
              <a:gd name="connsiteY11" fmla="*/ 2938546 h 3006127"/>
              <a:gd name="connsiteX12" fmla="*/ 1060007 w 3865329"/>
              <a:gd name="connsiteY12" fmla="*/ 2898154 h 3006127"/>
              <a:gd name="connsiteX13" fmla="*/ 680386 w 3865329"/>
              <a:gd name="connsiteY13" fmla="*/ 1639537 h 3006127"/>
              <a:gd name="connsiteX14" fmla="*/ 0 w 3865329"/>
              <a:gd name="connsiteY14" fmla="*/ 87 h 3006127"/>
              <a:gd name="connsiteX0" fmla="*/ 3865329 w 3865329"/>
              <a:gd name="connsiteY0" fmla="*/ 2645912 h 5376712"/>
              <a:gd name="connsiteX1" fmla="*/ 3865329 w 3865329"/>
              <a:gd name="connsiteY1" fmla="*/ 2645912 h 5376712"/>
              <a:gd name="connsiteX2" fmla="*/ 3797741 w 3865329"/>
              <a:gd name="connsiteY2" fmla="*/ 2660904 h 5376712"/>
              <a:gd name="connsiteX3" fmla="*/ 3742882 w 3865329"/>
              <a:gd name="connsiteY3" fmla="*/ 2711262 h 5376712"/>
              <a:gd name="connsiteX4" fmla="*/ 3597703 w 3865329"/>
              <a:gd name="connsiteY4" fmla="*/ 2828295 h 5376712"/>
              <a:gd name="connsiteX5" fmla="*/ 3382130 w 3865329"/>
              <a:gd name="connsiteY5" fmla="*/ 2881828 h 5376712"/>
              <a:gd name="connsiteX6" fmla="*/ 3139040 w 3865329"/>
              <a:gd name="connsiteY6" fmla="*/ 2924778 h 5376712"/>
              <a:gd name="connsiteX7" fmla="*/ 2966887 w 3865329"/>
              <a:gd name="connsiteY7" fmla="*/ 2947095 h 5376712"/>
              <a:gd name="connsiteX8" fmla="*/ 2782710 w 3865329"/>
              <a:gd name="connsiteY8" fmla="*/ 2922137 h 5376712"/>
              <a:gd name="connsiteX9" fmla="*/ 2499388 w 3865329"/>
              <a:gd name="connsiteY9" fmla="*/ 2882805 h 5376712"/>
              <a:gd name="connsiteX10" fmla="*/ 2018251 w 3865329"/>
              <a:gd name="connsiteY10" fmla="*/ 2897446 h 5376712"/>
              <a:gd name="connsiteX11" fmla="*/ 1639539 w 3865329"/>
              <a:gd name="connsiteY11" fmla="*/ 5376712 h 5376712"/>
              <a:gd name="connsiteX12" fmla="*/ 1060007 w 3865329"/>
              <a:gd name="connsiteY12" fmla="*/ 2898154 h 5376712"/>
              <a:gd name="connsiteX13" fmla="*/ 680386 w 3865329"/>
              <a:gd name="connsiteY13" fmla="*/ 1639537 h 5376712"/>
              <a:gd name="connsiteX14" fmla="*/ 0 w 3865329"/>
              <a:gd name="connsiteY14" fmla="*/ 87 h 5376712"/>
              <a:gd name="connsiteX0" fmla="*/ 3865329 w 3865329"/>
              <a:gd name="connsiteY0" fmla="*/ 2645912 h 6455919"/>
              <a:gd name="connsiteX1" fmla="*/ 3865329 w 3865329"/>
              <a:gd name="connsiteY1" fmla="*/ 2645912 h 6455919"/>
              <a:gd name="connsiteX2" fmla="*/ 3797741 w 3865329"/>
              <a:gd name="connsiteY2" fmla="*/ 2660904 h 6455919"/>
              <a:gd name="connsiteX3" fmla="*/ 3742882 w 3865329"/>
              <a:gd name="connsiteY3" fmla="*/ 2711262 h 6455919"/>
              <a:gd name="connsiteX4" fmla="*/ 3597703 w 3865329"/>
              <a:gd name="connsiteY4" fmla="*/ 2828295 h 6455919"/>
              <a:gd name="connsiteX5" fmla="*/ 3382130 w 3865329"/>
              <a:gd name="connsiteY5" fmla="*/ 2881828 h 6455919"/>
              <a:gd name="connsiteX6" fmla="*/ 3139040 w 3865329"/>
              <a:gd name="connsiteY6" fmla="*/ 2924778 h 6455919"/>
              <a:gd name="connsiteX7" fmla="*/ 2966887 w 3865329"/>
              <a:gd name="connsiteY7" fmla="*/ 2947095 h 6455919"/>
              <a:gd name="connsiteX8" fmla="*/ 2782710 w 3865329"/>
              <a:gd name="connsiteY8" fmla="*/ 2922137 h 6455919"/>
              <a:gd name="connsiteX9" fmla="*/ 2499388 w 3865329"/>
              <a:gd name="connsiteY9" fmla="*/ 2882805 h 6455919"/>
              <a:gd name="connsiteX10" fmla="*/ 2166816 w 3865329"/>
              <a:gd name="connsiteY10" fmla="*/ 6341363 h 6455919"/>
              <a:gd name="connsiteX11" fmla="*/ 1639539 w 3865329"/>
              <a:gd name="connsiteY11" fmla="*/ 5376712 h 6455919"/>
              <a:gd name="connsiteX12" fmla="*/ 1060007 w 3865329"/>
              <a:gd name="connsiteY12" fmla="*/ 2898154 h 6455919"/>
              <a:gd name="connsiteX13" fmla="*/ 680386 w 3865329"/>
              <a:gd name="connsiteY13" fmla="*/ 1639537 h 6455919"/>
              <a:gd name="connsiteX14" fmla="*/ 0 w 3865329"/>
              <a:gd name="connsiteY14" fmla="*/ 87 h 6455919"/>
              <a:gd name="connsiteX0" fmla="*/ 3865329 w 3865329"/>
              <a:gd name="connsiteY0" fmla="*/ 2645912 h 7424357"/>
              <a:gd name="connsiteX1" fmla="*/ 3865329 w 3865329"/>
              <a:gd name="connsiteY1" fmla="*/ 2645912 h 7424357"/>
              <a:gd name="connsiteX2" fmla="*/ 3797741 w 3865329"/>
              <a:gd name="connsiteY2" fmla="*/ 2660904 h 7424357"/>
              <a:gd name="connsiteX3" fmla="*/ 3742882 w 3865329"/>
              <a:gd name="connsiteY3" fmla="*/ 2711262 h 7424357"/>
              <a:gd name="connsiteX4" fmla="*/ 3597703 w 3865329"/>
              <a:gd name="connsiteY4" fmla="*/ 2828295 h 7424357"/>
              <a:gd name="connsiteX5" fmla="*/ 3382130 w 3865329"/>
              <a:gd name="connsiteY5" fmla="*/ 2881828 h 7424357"/>
              <a:gd name="connsiteX6" fmla="*/ 3139040 w 3865329"/>
              <a:gd name="connsiteY6" fmla="*/ 2924778 h 7424357"/>
              <a:gd name="connsiteX7" fmla="*/ 2966887 w 3865329"/>
              <a:gd name="connsiteY7" fmla="*/ 2947095 h 7424357"/>
              <a:gd name="connsiteX8" fmla="*/ 2782710 w 3865329"/>
              <a:gd name="connsiteY8" fmla="*/ 2922137 h 7424357"/>
              <a:gd name="connsiteX9" fmla="*/ 2949723 w 3865329"/>
              <a:gd name="connsiteY9" fmla="*/ 7271508 h 7424357"/>
              <a:gd name="connsiteX10" fmla="*/ 2166816 w 3865329"/>
              <a:gd name="connsiteY10" fmla="*/ 6341363 h 7424357"/>
              <a:gd name="connsiteX11" fmla="*/ 1639539 w 3865329"/>
              <a:gd name="connsiteY11" fmla="*/ 5376712 h 7424357"/>
              <a:gd name="connsiteX12" fmla="*/ 1060007 w 3865329"/>
              <a:gd name="connsiteY12" fmla="*/ 2898154 h 7424357"/>
              <a:gd name="connsiteX13" fmla="*/ 680386 w 3865329"/>
              <a:gd name="connsiteY13" fmla="*/ 1639537 h 7424357"/>
              <a:gd name="connsiteX14" fmla="*/ 0 w 3865329"/>
              <a:gd name="connsiteY14" fmla="*/ 87 h 7424357"/>
              <a:gd name="connsiteX0" fmla="*/ 3865329 w 3865329"/>
              <a:gd name="connsiteY0" fmla="*/ 2645912 h 7320665"/>
              <a:gd name="connsiteX1" fmla="*/ 3865329 w 3865329"/>
              <a:gd name="connsiteY1" fmla="*/ 2645912 h 7320665"/>
              <a:gd name="connsiteX2" fmla="*/ 3797741 w 3865329"/>
              <a:gd name="connsiteY2" fmla="*/ 2660904 h 7320665"/>
              <a:gd name="connsiteX3" fmla="*/ 3742882 w 3865329"/>
              <a:gd name="connsiteY3" fmla="*/ 2711262 h 7320665"/>
              <a:gd name="connsiteX4" fmla="*/ 3597703 w 3865329"/>
              <a:gd name="connsiteY4" fmla="*/ 2828295 h 7320665"/>
              <a:gd name="connsiteX5" fmla="*/ 3382130 w 3865329"/>
              <a:gd name="connsiteY5" fmla="*/ 2881828 h 7320665"/>
              <a:gd name="connsiteX6" fmla="*/ 3139040 w 3865329"/>
              <a:gd name="connsiteY6" fmla="*/ 2924778 h 7320665"/>
              <a:gd name="connsiteX7" fmla="*/ 2966887 w 3865329"/>
              <a:gd name="connsiteY7" fmla="*/ 2947095 h 7320665"/>
              <a:gd name="connsiteX8" fmla="*/ 3335182 w 3865329"/>
              <a:gd name="connsiteY8" fmla="*/ 6731782 h 7320665"/>
              <a:gd name="connsiteX9" fmla="*/ 2949723 w 3865329"/>
              <a:gd name="connsiteY9" fmla="*/ 7271508 h 7320665"/>
              <a:gd name="connsiteX10" fmla="*/ 2166816 w 3865329"/>
              <a:gd name="connsiteY10" fmla="*/ 6341363 h 7320665"/>
              <a:gd name="connsiteX11" fmla="*/ 1639539 w 3865329"/>
              <a:gd name="connsiteY11" fmla="*/ 5376712 h 7320665"/>
              <a:gd name="connsiteX12" fmla="*/ 1060007 w 3865329"/>
              <a:gd name="connsiteY12" fmla="*/ 2898154 h 7320665"/>
              <a:gd name="connsiteX13" fmla="*/ 680386 w 3865329"/>
              <a:gd name="connsiteY13" fmla="*/ 1639537 h 7320665"/>
              <a:gd name="connsiteX14" fmla="*/ 0 w 3865329"/>
              <a:gd name="connsiteY14" fmla="*/ 87 h 7320665"/>
              <a:gd name="connsiteX0" fmla="*/ 3865329 w 3865329"/>
              <a:gd name="connsiteY0" fmla="*/ 2645912 h 7281386"/>
              <a:gd name="connsiteX1" fmla="*/ 3865329 w 3865329"/>
              <a:gd name="connsiteY1" fmla="*/ 2645912 h 7281386"/>
              <a:gd name="connsiteX2" fmla="*/ 3797741 w 3865329"/>
              <a:gd name="connsiteY2" fmla="*/ 2660904 h 7281386"/>
              <a:gd name="connsiteX3" fmla="*/ 3742882 w 3865329"/>
              <a:gd name="connsiteY3" fmla="*/ 2711262 h 7281386"/>
              <a:gd name="connsiteX4" fmla="*/ 3597703 w 3865329"/>
              <a:gd name="connsiteY4" fmla="*/ 2828295 h 7281386"/>
              <a:gd name="connsiteX5" fmla="*/ 3382130 w 3865329"/>
              <a:gd name="connsiteY5" fmla="*/ 2881828 h 7281386"/>
              <a:gd name="connsiteX6" fmla="*/ 3139040 w 3865329"/>
              <a:gd name="connsiteY6" fmla="*/ 2924778 h 7281386"/>
              <a:gd name="connsiteX7" fmla="*/ 3602928 w 3865329"/>
              <a:gd name="connsiteY7" fmla="*/ 5232876 h 7281386"/>
              <a:gd name="connsiteX8" fmla="*/ 3335182 w 3865329"/>
              <a:gd name="connsiteY8" fmla="*/ 6731782 h 7281386"/>
              <a:gd name="connsiteX9" fmla="*/ 2949723 w 3865329"/>
              <a:gd name="connsiteY9" fmla="*/ 7271508 h 7281386"/>
              <a:gd name="connsiteX10" fmla="*/ 2166816 w 3865329"/>
              <a:gd name="connsiteY10" fmla="*/ 6341363 h 7281386"/>
              <a:gd name="connsiteX11" fmla="*/ 1639539 w 3865329"/>
              <a:gd name="connsiteY11" fmla="*/ 5376712 h 7281386"/>
              <a:gd name="connsiteX12" fmla="*/ 1060007 w 3865329"/>
              <a:gd name="connsiteY12" fmla="*/ 2898154 h 7281386"/>
              <a:gd name="connsiteX13" fmla="*/ 680386 w 3865329"/>
              <a:gd name="connsiteY13" fmla="*/ 1639537 h 7281386"/>
              <a:gd name="connsiteX14" fmla="*/ 0 w 3865329"/>
              <a:gd name="connsiteY14" fmla="*/ 87 h 7281386"/>
              <a:gd name="connsiteX0" fmla="*/ 3865329 w 3865329"/>
              <a:gd name="connsiteY0" fmla="*/ 2645912 h 7281386"/>
              <a:gd name="connsiteX1" fmla="*/ 3865329 w 3865329"/>
              <a:gd name="connsiteY1" fmla="*/ 2645912 h 7281386"/>
              <a:gd name="connsiteX2" fmla="*/ 3797741 w 3865329"/>
              <a:gd name="connsiteY2" fmla="*/ 2660904 h 7281386"/>
              <a:gd name="connsiteX3" fmla="*/ 3742882 w 3865329"/>
              <a:gd name="connsiteY3" fmla="*/ 2711262 h 7281386"/>
              <a:gd name="connsiteX4" fmla="*/ 3597703 w 3865329"/>
              <a:gd name="connsiteY4" fmla="*/ 2828295 h 7281386"/>
              <a:gd name="connsiteX5" fmla="*/ 3382130 w 3865329"/>
              <a:gd name="connsiteY5" fmla="*/ 2881828 h 7281386"/>
              <a:gd name="connsiteX6" fmla="*/ 3798293 w 3865329"/>
              <a:gd name="connsiteY6" fmla="*/ 4387684 h 7281386"/>
              <a:gd name="connsiteX7" fmla="*/ 3602928 w 3865329"/>
              <a:gd name="connsiteY7" fmla="*/ 5232876 h 7281386"/>
              <a:gd name="connsiteX8" fmla="*/ 3335182 w 3865329"/>
              <a:gd name="connsiteY8" fmla="*/ 6731782 h 7281386"/>
              <a:gd name="connsiteX9" fmla="*/ 2949723 w 3865329"/>
              <a:gd name="connsiteY9" fmla="*/ 7271508 h 7281386"/>
              <a:gd name="connsiteX10" fmla="*/ 2166816 w 3865329"/>
              <a:gd name="connsiteY10" fmla="*/ 6341363 h 7281386"/>
              <a:gd name="connsiteX11" fmla="*/ 1639539 w 3865329"/>
              <a:gd name="connsiteY11" fmla="*/ 5376712 h 7281386"/>
              <a:gd name="connsiteX12" fmla="*/ 1060007 w 3865329"/>
              <a:gd name="connsiteY12" fmla="*/ 2898154 h 7281386"/>
              <a:gd name="connsiteX13" fmla="*/ 680386 w 3865329"/>
              <a:gd name="connsiteY13" fmla="*/ 1639537 h 7281386"/>
              <a:gd name="connsiteX14" fmla="*/ 0 w 3865329"/>
              <a:gd name="connsiteY14" fmla="*/ 87 h 7281386"/>
              <a:gd name="connsiteX0" fmla="*/ 3865329 w 3958958"/>
              <a:gd name="connsiteY0" fmla="*/ 2645912 h 7281386"/>
              <a:gd name="connsiteX1" fmla="*/ 3865329 w 3958958"/>
              <a:gd name="connsiteY1" fmla="*/ 2645912 h 7281386"/>
              <a:gd name="connsiteX2" fmla="*/ 3797741 w 3958958"/>
              <a:gd name="connsiteY2" fmla="*/ 2660904 h 7281386"/>
              <a:gd name="connsiteX3" fmla="*/ 3742882 w 3958958"/>
              <a:gd name="connsiteY3" fmla="*/ 2711262 h 7281386"/>
              <a:gd name="connsiteX4" fmla="*/ 3597703 w 3958958"/>
              <a:gd name="connsiteY4" fmla="*/ 2828295 h 7281386"/>
              <a:gd name="connsiteX5" fmla="*/ 3948530 w 3958958"/>
              <a:gd name="connsiteY5" fmla="*/ 3521850 h 7281386"/>
              <a:gd name="connsiteX6" fmla="*/ 3798293 w 3958958"/>
              <a:gd name="connsiteY6" fmla="*/ 4387684 h 7281386"/>
              <a:gd name="connsiteX7" fmla="*/ 3602928 w 3958958"/>
              <a:gd name="connsiteY7" fmla="*/ 5232876 h 7281386"/>
              <a:gd name="connsiteX8" fmla="*/ 3335182 w 3958958"/>
              <a:gd name="connsiteY8" fmla="*/ 6731782 h 7281386"/>
              <a:gd name="connsiteX9" fmla="*/ 2949723 w 3958958"/>
              <a:gd name="connsiteY9" fmla="*/ 7271508 h 7281386"/>
              <a:gd name="connsiteX10" fmla="*/ 2166816 w 3958958"/>
              <a:gd name="connsiteY10" fmla="*/ 6341363 h 7281386"/>
              <a:gd name="connsiteX11" fmla="*/ 1639539 w 3958958"/>
              <a:gd name="connsiteY11" fmla="*/ 5376712 h 7281386"/>
              <a:gd name="connsiteX12" fmla="*/ 1060007 w 3958958"/>
              <a:gd name="connsiteY12" fmla="*/ 2898154 h 7281386"/>
              <a:gd name="connsiteX13" fmla="*/ 680386 w 3958958"/>
              <a:gd name="connsiteY13" fmla="*/ 1639537 h 7281386"/>
              <a:gd name="connsiteX14" fmla="*/ 0 w 3958958"/>
              <a:gd name="connsiteY14" fmla="*/ 87 h 7281386"/>
              <a:gd name="connsiteX0" fmla="*/ 3865329 w 4090736"/>
              <a:gd name="connsiteY0" fmla="*/ 2645912 h 7281386"/>
              <a:gd name="connsiteX1" fmla="*/ 3865329 w 4090736"/>
              <a:gd name="connsiteY1" fmla="*/ 2645912 h 7281386"/>
              <a:gd name="connsiteX2" fmla="*/ 3797741 w 4090736"/>
              <a:gd name="connsiteY2" fmla="*/ 2660904 h 7281386"/>
              <a:gd name="connsiteX3" fmla="*/ 3742882 w 4090736"/>
              <a:gd name="connsiteY3" fmla="*/ 2711262 h 7281386"/>
              <a:gd name="connsiteX4" fmla="*/ 3597703 w 4090736"/>
              <a:gd name="connsiteY4" fmla="*/ 2828295 h 7281386"/>
              <a:gd name="connsiteX5" fmla="*/ 4080872 w 4090736"/>
              <a:gd name="connsiteY5" fmla="*/ 3230486 h 7281386"/>
              <a:gd name="connsiteX6" fmla="*/ 3948530 w 4090736"/>
              <a:gd name="connsiteY6" fmla="*/ 3521850 h 7281386"/>
              <a:gd name="connsiteX7" fmla="*/ 3798293 w 4090736"/>
              <a:gd name="connsiteY7" fmla="*/ 4387684 h 7281386"/>
              <a:gd name="connsiteX8" fmla="*/ 3602928 w 4090736"/>
              <a:gd name="connsiteY8" fmla="*/ 5232876 h 7281386"/>
              <a:gd name="connsiteX9" fmla="*/ 3335182 w 4090736"/>
              <a:gd name="connsiteY9" fmla="*/ 6731782 h 7281386"/>
              <a:gd name="connsiteX10" fmla="*/ 2949723 w 4090736"/>
              <a:gd name="connsiteY10" fmla="*/ 7271508 h 7281386"/>
              <a:gd name="connsiteX11" fmla="*/ 2166816 w 4090736"/>
              <a:gd name="connsiteY11" fmla="*/ 6341363 h 7281386"/>
              <a:gd name="connsiteX12" fmla="*/ 1639539 w 4090736"/>
              <a:gd name="connsiteY12" fmla="*/ 5376712 h 7281386"/>
              <a:gd name="connsiteX13" fmla="*/ 1060007 w 4090736"/>
              <a:gd name="connsiteY13" fmla="*/ 2898154 h 7281386"/>
              <a:gd name="connsiteX14" fmla="*/ 680386 w 4090736"/>
              <a:gd name="connsiteY14" fmla="*/ 1639537 h 7281386"/>
              <a:gd name="connsiteX15" fmla="*/ 0 w 4090736"/>
              <a:gd name="connsiteY15" fmla="*/ 87 h 7281386"/>
              <a:gd name="connsiteX0" fmla="*/ 3865329 w 4169871"/>
              <a:gd name="connsiteY0" fmla="*/ 2645912 h 7281386"/>
              <a:gd name="connsiteX1" fmla="*/ 3865329 w 4169871"/>
              <a:gd name="connsiteY1" fmla="*/ 2645912 h 7281386"/>
              <a:gd name="connsiteX2" fmla="*/ 3797741 w 4169871"/>
              <a:gd name="connsiteY2" fmla="*/ 2660904 h 7281386"/>
              <a:gd name="connsiteX3" fmla="*/ 3742882 w 4169871"/>
              <a:gd name="connsiteY3" fmla="*/ 2711262 h 7281386"/>
              <a:gd name="connsiteX4" fmla="*/ 4159461 w 4169871"/>
              <a:gd name="connsiteY4" fmla="*/ 2858771 h 7281386"/>
              <a:gd name="connsiteX5" fmla="*/ 4080872 w 4169871"/>
              <a:gd name="connsiteY5" fmla="*/ 3230486 h 7281386"/>
              <a:gd name="connsiteX6" fmla="*/ 3948530 w 4169871"/>
              <a:gd name="connsiteY6" fmla="*/ 3521850 h 7281386"/>
              <a:gd name="connsiteX7" fmla="*/ 3798293 w 4169871"/>
              <a:gd name="connsiteY7" fmla="*/ 4387684 h 7281386"/>
              <a:gd name="connsiteX8" fmla="*/ 3602928 w 4169871"/>
              <a:gd name="connsiteY8" fmla="*/ 5232876 h 7281386"/>
              <a:gd name="connsiteX9" fmla="*/ 3335182 w 4169871"/>
              <a:gd name="connsiteY9" fmla="*/ 6731782 h 7281386"/>
              <a:gd name="connsiteX10" fmla="*/ 2949723 w 4169871"/>
              <a:gd name="connsiteY10" fmla="*/ 7271508 h 7281386"/>
              <a:gd name="connsiteX11" fmla="*/ 2166816 w 4169871"/>
              <a:gd name="connsiteY11" fmla="*/ 6341363 h 7281386"/>
              <a:gd name="connsiteX12" fmla="*/ 1639539 w 4169871"/>
              <a:gd name="connsiteY12" fmla="*/ 5376712 h 7281386"/>
              <a:gd name="connsiteX13" fmla="*/ 1060007 w 4169871"/>
              <a:gd name="connsiteY13" fmla="*/ 2898154 h 7281386"/>
              <a:gd name="connsiteX14" fmla="*/ 680386 w 4169871"/>
              <a:gd name="connsiteY14" fmla="*/ 1639537 h 7281386"/>
              <a:gd name="connsiteX15" fmla="*/ 0 w 4169871"/>
              <a:gd name="connsiteY15" fmla="*/ 87 h 7281386"/>
              <a:gd name="connsiteX0" fmla="*/ 3865329 w 4212307"/>
              <a:gd name="connsiteY0" fmla="*/ 2645912 h 7281386"/>
              <a:gd name="connsiteX1" fmla="*/ 3865329 w 4212307"/>
              <a:gd name="connsiteY1" fmla="*/ 2645912 h 7281386"/>
              <a:gd name="connsiteX2" fmla="*/ 3797741 w 4212307"/>
              <a:gd name="connsiteY2" fmla="*/ 2660904 h 7281386"/>
              <a:gd name="connsiteX3" fmla="*/ 4188575 w 4212307"/>
              <a:gd name="connsiteY3" fmla="*/ 2558883 h 7281386"/>
              <a:gd name="connsiteX4" fmla="*/ 4159461 w 4212307"/>
              <a:gd name="connsiteY4" fmla="*/ 2858771 h 7281386"/>
              <a:gd name="connsiteX5" fmla="*/ 4080872 w 4212307"/>
              <a:gd name="connsiteY5" fmla="*/ 3230486 h 7281386"/>
              <a:gd name="connsiteX6" fmla="*/ 3948530 w 4212307"/>
              <a:gd name="connsiteY6" fmla="*/ 3521850 h 7281386"/>
              <a:gd name="connsiteX7" fmla="*/ 3798293 w 4212307"/>
              <a:gd name="connsiteY7" fmla="*/ 4387684 h 7281386"/>
              <a:gd name="connsiteX8" fmla="*/ 3602928 w 4212307"/>
              <a:gd name="connsiteY8" fmla="*/ 5232876 h 7281386"/>
              <a:gd name="connsiteX9" fmla="*/ 3335182 w 4212307"/>
              <a:gd name="connsiteY9" fmla="*/ 6731782 h 7281386"/>
              <a:gd name="connsiteX10" fmla="*/ 2949723 w 4212307"/>
              <a:gd name="connsiteY10" fmla="*/ 7271508 h 7281386"/>
              <a:gd name="connsiteX11" fmla="*/ 2166816 w 4212307"/>
              <a:gd name="connsiteY11" fmla="*/ 6341363 h 7281386"/>
              <a:gd name="connsiteX12" fmla="*/ 1639539 w 4212307"/>
              <a:gd name="connsiteY12" fmla="*/ 5376712 h 7281386"/>
              <a:gd name="connsiteX13" fmla="*/ 1060007 w 4212307"/>
              <a:gd name="connsiteY13" fmla="*/ 2898154 h 7281386"/>
              <a:gd name="connsiteX14" fmla="*/ 680386 w 4212307"/>
              <a:gd name="connsiteY14" fmla="*/ 1639537 h 7281386"/>
              <a:gd name="connsiteX15" fmla="*/ 0 w 4212307"/>
              <a:gd name="connsiteY15" fmla="*/ 87 h 7281386"/>
              <a:gd name="connsiteX0" fmla="*/ 3865329 w 4212988"/>
              <a:gd name="connsiteY0" fmla="*/ 2645912 h 7281386"/>
              <a:gd name="connsiteX1" fmla="*/ 3865329 w 4212988"/>
              <a:gd name="connsiteY1" fmla="*/ 2645912 h 7281386"/>
              <a:gd name="connsiteX2" fmla="*/ 4187723 w 4212988"/>
              <a:gd name="connsiteY2" fmla="*/ 2569474 h 7281386"/>
              <a:gd name="connsiteX3" fmla="*/ 4188575 w 4212988"/>
              <a:gd name="connsiteY3" fmla="*/ 2558883 h 7281386"/>
              <a:gd name="connsiteX4" fmla="*/ 4159461 w 4212988"/>
              <a:gd name="connsiteY4" fmla="*/ 2858771 h 7281386"/>
              <a:gd name="connsiteX5" fmla="*/ 4080872 w 4212988"/>
              <a:gd name="connsiteY5" fmla="*/ 3230486 h 7281386"/>
              <a:gd name="connsiteX6" fmla="*/ 3948530 w 4212988"/>
              <a:gd name="connsiteY6" fmla="*/ 3521850 h 7281386"/>
              <a:gd name="connsiteX7" fmla="*/ 3798293 w 4212988"/>
              <a:gd name="connsiteY7" fmla="*/ 4387684 h 7281386"/>
              <a:gd name="connsiteX8" fmla="*/ 3602928 w 4212988"/>
              <a:gd name="connsiteY8" fmla="*/ 5232876 h 7281386"/>
              <a:gd name="connsiteX9" fmla="*/ 3335182 w 4212988"/>
              <a:gd name="connsiteY9" fmla="*/ 6731782 h 7281386"/>
              <a:gd name="connsiteX10" fmla="*/ 2949723 w 4212988"/>
              <a:gd name="connsiteY10" fmla="*/ 7271508 h 7281386"/>
              <a:gd name="connsiteX11" fmla="*/ 2166816 w 4212988"/>
              <a:gd name="connsiteY11" fmla="*/ 6341363 h 7281386"/>
              <a:gd name="connsiteX12" fmla="*/ 1639539 w 4212988"/>
              <a:gd name="connsiteY12" fmla="*/ 5376712 h 7281386"/>
              <a:gd name="connsiteX13" fmla="*/ 1060007 w 4212988"/>
              <a:gd name="connsiteY13" fmla="*/ 2898154 h 7281386"/>
              <a:gd name="connsiteX14" fmla="*/ 680386 w 4212988"/>
              <a:gd name="connsiteY14" fmla="*/ 1639537 h 7281386"/>
              <a:gd name="connsiteX15" fmla="*/ 0 w 4212988"/>
              <a:gd name="connsiteY15" fmla="*/ 87 h 7281386"/>
              <a:gd name="connsiteX0" fmla="*/ 3865329 w 4236739"/>
              <a:gd name="connsiteY0" fmla="*/ 2645912 h 7281386"/>
              <a:gd name="connsiteX1" fmla="*/ 4236739 w 4236739"/>
              <a:gd name="connsiteY1" fmla="*/ 2615434 h 7281386"/>
              <a:gd name="connsiteX2" fmla="*/ 4187723 w 4236739"/>
              <a:gd name="connsiteY2" fmla="*/ 2569474 h 7281386"/>
              <a:gd name="connsiteX3" fmla="*/ 4188575 w 4236739"/>
              <a:gd name="connsiteY3" fmla="*/ 2558883 h 7281386"/>
              <a:gd name="connsiteX4" fmla="*/ 4159461 w 4236739"/>
              <a:gd name="connsiteY4" fmla="*/ 2858771 h 7281386"/>
              <a:gd name="connsiteX5" fmla="*/ 4080872 w 4236739"/>
              <a:gd name="connsiteY5" fmla="*/ 3230486 h 7281386"/>
              <a:gd name="connsiteX6" fmla="*/ 3948530 w 4236739"/>
              <a:gd name="connsiteY6" fmla="*/ 3521850 h 7281386"/>
              <a:gd name="connsiteX7" fmla="*/ 3798293 w 4236739"/>
              <a:gd name="connsiteY7" fmla="*/ 4387684 h 7281386"/>
              <a:gd name="connsiteX8" fmla="*/ 3602928 w 4236739"/>
              <a:gd name="connsiteY8" fmla="*/ 5232876 h 7281386"/>
              <a:gd name="connsiteX9" fmla="*/ 3335182 w 4236739"/>
              <a:gd name="connsiteY9" fmla="*/ 6731782 h 7281386"/>
              <a:gd name="connsiteX10" fmla="*/ 2949723 w 4236739"/>
              <a:gd name="connsiteY10" fmla="*/ 7271508 h 7281386"/>
              <a:gd name="connsiteX11" fmla="*/ 2166816 w 4236739"/>
              <a:gd name="connsiteY11" fmla="*/ 6341363 h 7281386"/>
              <a:gd name="connsiteX12" fmla="*/ 1639539 w 4236739"/>
              <a:gd name="connsiteY12" fmla="*/ 5376712 h 7281386"/>
              <a:gd name="connsiteX13" fmla="*/ 1060007 w 4236739"/>
              <a:gd name="connsiteY13" fmla="*/ 2898154 h 7281386"/>
              <a:gd name="connsiteX14" fmla="*/ 680386 w 4236739"/>
              <a:gd name="connsiteY14" fmla="*/ 1639537 h 7281386"/>
              <a:gd name="connsiteX15" fmla="*/ 0 w 4236739"/>
              <a:gd name="connsiteY15" fmla="*/ 87 h 7281386"/>
              <a:gd name="connsiteX0" fmla="*/ 4181027 w 4236760"/>
              <a:gd name="connsiteY0" fmla="*/ 2554477 h 7281386"/>
              <a:gd name="connsiteX1" fmla="*/ 4236739 w 4236760"/>
              <a:gd name="connsiteY1" fmla="*/ 2615434 h 7281386"/>
              <a:gd name="connsiteX2" fmla="*/ 4187723 w 4236760"/>
              <a:gd name="connsiteY2" fmla="*/ 2569474 h 7281386"/>
              <a:gd name="connsiteX3" fmla="*/ 4188575 w 4236760"/>
              <a:gd name="connsiteY3" fmla="*/ 2558883 h 7281386"/>
              <a:gd name="connsiteX4" fmla="*/ 4159461 w 4236760"/>
              <a:gd name="connsiteY4" fmla="*/ 2858771 h 7281386"/>
              <a:gd name="connsiteX5" fmla="*/ 4080872 w 4236760"/>
              <a:gd name="connsiteY5" fmla="*/ 3230486 h 7281386"/>
              <a:gd name="connsiteX6" fmla="*/ 3948530 w 4236760"/>
              <a:gd name="connsiteY6" fmla="*/ 3521850 h 7281386"/>
              <a:gd name="connsiteX7" fmla="*/ 3798293 w 4236760"/>
              <a:gd name="connsiteY7" fmla="*/ 4387684 h 7281386"/>
              <a:gd name="connsiteX8" fmla="*/ 3602928 w 4236760"/>
              <a:gd name="connsiteY8" fmla="*/ 5232876 h 7281386"/>
              <a:gd name="connsiteX9" fmla="*/ 3335182 w 4236760"/>
              <a:gd name="connsiteY9" fmla="*/ 6731782 h 7281386"/>
              <a:gd name="connsiteX10" fmla="*/ 2949723 w 4236760"/>
              <a:gd name="connsiteY10" fmla="*/ 7271508 h 7281386"/>
              <a:gd name="connsiteX11" fmla="*/ 2166816 w 4236760"/>
              <a:gd name="connsiteY11" fmla="*/ 6341363 h 7281386"/>
              <a:gd name="connsiteX12" fmla="*/ 1639539 w 4236760"/>
              <a:gd name="connsiteY12" fmla="*/ 5376712 h 7281386"/>
              <a:gd name="connsiteX13" fmla="*/ 1060007 w 4236760"/>
              <a:gd name="connsiteY13" fmla="*/ 2898154 h 7281386"/>
              <a:gd name="connsiteX14" fmla="*/ 680386 w 4236760"/>
              <a:gd name="connsiteY14" fmla="*/ 1639537 h 7281386"/>
              <a:gd name="connsiteX15" fmla="*/ 0 w 4236760"/>
              <a:gd name="connsiteY15" fmla="*/ 87 h 7281386"/>
              <a:gd name="connsiteX0" fmla="*/ 4181027 w 4236760"/>
              <a:gd name="connsiteY0" fmla="*/ 2554477 h 7278326"/>
              <a:gd name="connsiteX1" fmla="*/ 4236739 w 4236760"/>
              <a:gd name="connsiteY1" fmla="*/ 2615434 h 7278326"/>
              <a:gd name="connsiteX2" fmla="*/ 4187723 w 4236760"/>
              <a:gd name="connsiteY2" fmla="*/ 2569474 h 7278326"/>
              <a:gd name="connsiteX3" fmla="*/ 4188575 w 4236760"/>
              <a:gd name="connsiteY3" fmla="*/ 2558883 h 7278326"/>
              <a:gd name="connsiteX4" fmla="*/ 4159461 w 4236760"/>
              <a:gd name="connsiteY4" fmla="*/ 2858771 h 7278326"/>
              <a:gd name="connsiteX5" fmla="*/ 4080872 w 4236760"/>
              <a:gd name="connsiteY5" fmla="*/ 3230486 h 7278326"/>
              <a:gd name="connsiteX6" fmla="*/ 3948530 w 4236760"/>
              <a:gd name="connsiteY6" fmla="*/ 3521850 h 7278326"/>
              <a:gd name="connsiteX7" fmla="*/ 3798293 w 4236760"/>
              <a:gd name="connsiteY7" fmla="*/ 4387684 h 7278326"/>
              <a:gd name="connsiteX8" fmla="*/ 3463649 w 4236760"/>
              <a:gd name="connsiteY8" fmla="*/ 6147191 h 7278326"/>
              <a:gd name="connsiteX9" fmla="*/ 3335182 w 4236760"/>
              <a:gd name="connsiteY9" fmla="*/ 6731782 h 7278326"/>
              <a:gd name="connsiteX10" fmla="*/ 2949723 w 4236760"/>
              <a:gd name="connsiteY10" fmla="*/ 7271508 h 7278326"/>
              <a:gd name="connsiteX11" fmla="*/ 2166816 w 4236760"/>
              <a:gd name="connsiteY11" fmla="*/ 6341363 h 7278326"/>
              <a:gd name="connsiteX12" fmla="*/ 1639539 w 4236760"/>
              <a:gd name="connsiteY12" fmla="*/ 5376712 h 7278326"/>
              <a:gd name="connsiteX13" fmla="*/ 1060007 w 4236760"/>
              <a:gd name="connsiteY13" fmla="*/ 2898154 h 7278326"/>
              <a:gd name="connsiteX14" fmla="*/ 680386 w 4236760"/>
              <a:gd name="connsiteY14" fmla="*/ 1639537 h 7278326"/>
              <a:gd name="connsiteX15" fmla="*/ 0 w 4236760"/>
              <a:gd name="connsiteY15" fmla="*/ 87 h 7278326"/>
              <a:gd name="connsiteX0" fmla="*/ 4181027 w 4236760"/>
              <a:gd name="connsiteY0" fmla="*/ 2554477 h 7278326"/>
              <a:gd name="connsiteX1" fmla="*/ 4236739 w 4236760"/>
              <a:gd name="connsiteY1" fmla="*/ 2615434 h 7278326"/>
              <a:gd name="connsiteX2" fmla="*/ 4187723 w 4236760"/>
              <a:gd name="connsiteY2" fmla="*/ 2569474 h 7278326"/>
              <a:gd name="connsiteX3" fmla="*/ 4188575 w 4236760"/>
              <a:gd name="connsiteY3" fmla="*/ 2558883 h 7278326"/>
              <a:gd name="connsiteX4" fmla="*/ 4159461 w 4236760"/>
              <a:gd name="connsiteY4" fmla="*/ 2858771 h 7278326"/>
              <a:gd name="connsiteX5" fmla="*/ 4080872 w 4236760"/>
              <a:gd name="connsiteY5" fmla="*/ 3230486 h 7278326"/>
              <a:gd name="connsiteX6" fmla="*/ 3948530 w 4236760"/>
              <a:gd name="connsiteY6" fmla="*/ 3521850 h 7278326"/>
              <a:gd name="connsiteX7" fmla="*/ 3487238 w 4236760"/>
              <a:gd name="connsiteY7" fmla="*/ 6063930 h 7278326"/>
              <a:gd name="connsiteX8" fmla="*/ 3463649 w 4236760"/>
              <a:gd name="connsiteY8" fmla="*/ 6147191 h 7278326"/>
              <a:gd name="connsiteX9" fmla="*/ 3335182 w 4236760"/>
              <a:gd name="connsiteY9" fmla="*/ 6731782 h 7278326"/>
              <a:gd name="connsiteX10" fmla="*/ 2949723 w 4236760"/>
              <a:gd name="connsiteY10" fmla="*/ 7271508 h 7278326"/>
              <a:gd name="connsiteX11" fmla="*/ 2166816 w 4236760"/>
              <a:gd name="connsiteY11" fmla="*/ 6341363 h 7278326"/>
              <a:gd name="connsiteX12" fmla="*/ 1639539 w 4236760"/>
              <a:gd name="connsiteY12" fmla="*/ 5376712 h 7278326"/>
              <a:gd name="connsiteX13" fmla="*/ 1060007 w 4236760"/>
              <a:gd name="connsiteY13" fmla="*/ 2898154 h 7278326"/>
              <a:gd name="connsiteX14" fmla="*/ 680386 w 4236760"/>
              <a:gd name="connsiteY14" fmla="*/ 1639537 h 7278326"/>
              <a:gd name="connsiteX15" fmla="*/ 0 w 4236760"/>
              <a:gd name="connsiteY15" fmla="*/ 87 h 7278326"/>
              <a:gd name="connsiteX0" fmla="*/ 4181027 w 4236760"/>
              <a:gd name="connsiteY0" fmla="*/ 2554477 h 7278326"/>
              <a:gd name="connsiteX1" fmla="*/ 4236739 w 4236760"/>
              <a:gd name="connsiteY1" fmla="*/ 2615434 h 7278326"/>
              <a:gd name="connsiteX2" fmla="*/ 4187723 w 4236760"/>
              <a:gd name="connsiteY2" fmla="*/ 2569474 h 7278326"/>
              <a:gd name="connsiteX3" fmla="*/ 4188575 w 4236760"/>
              <a:gd name="connsiteY3" fmla="*/ 2558883 h 7278326"/>
              <a:gd name="connsiteX4" fmla="*/ 4159461 w 4236760"/>
              <a:gd name="connsiteY4" fmla="*/ 2858771 h 7278326"/>
              <a:gd name="connsiteX5" fmla="*/ 4080872 w 4236760"/>
              <a:gd name="connsiteY5" fmla="*/ 3230486 h 7278326"/>
              <a:gd name="connsiteX6" fmla="*/ 3618904 w 4236760"/>
              <a:gd name="connsiteY6" fmla="*/ 5533340 h 7278326"/>
              <a:gd name="connsiteX7" fmla="*/ 3487238 w 4236760"/>
              <a:gd name="connsiteY7" fmla="*/ 6063930 h 7278326"/>
              <a:gd name="connsiteX8" fmla="*/ 3463649 w 4236760"/>
              <a:gd name="connsiteY8" fmla="*/ 6147191 h 7278326"/>
              <a:gd name="connsiteX9" fmla="*/ 3335182 w 4236760"/>
              <a:gd name="connsiteY9" fmla="*/ 6731782 h 7278326"/>
              <a:gd name="connsiteX10" fmla="*/ 2949723 w 4236760"/>
              <a:gd name="connsiteY10" fmla="*/ 7271508 h 7278326"/>
              <a:gd name="connsiteX11" fmla="*/ 2166816 w 4236760"/>
              <a:gd name="connsiteY11" fmla="*/ 6341363 h 7278326"/>
              <a:gd name="connsiteX12" fmla="*/ 1639539 w 4236760"/>
              <a:gd name="connsiteY12" fmla="*/ 5376712 h 7278326"/>
              <a:gd name="connsiteX13" fmla="*/ 1060007 w 4236760"/>
              <a:gd name="connsiteY13" fmla="*/ 2898154 h 7278326"/>
              <a:gd name="connsiteX14" fmla="*/ 680386 w 4236760"/>
              <a:gd name="connsiteY14" fmla="*/ 1639537 h 7278326"/>
              <a:gd name="connsiteX15" fmla="*/ 0 w 4236760"/>
              <a:gd name="connsiteY15" fmla="*/ 87 h 7278326"/>
              <a:gd name="connsiteX0" fmla="*/ 4181027 w 4236760"/>
              <a:gd name="connsiteY0" fmla="*/ 2554477 h 7278326"/>
              <a:gd name="connsiteX1" fmla="*/ 4236739 w 4236760"/>
              <a:gd name="connsiteY1" fmla="*/ 2615434 h 7278326"/>
              <a:gd name="connsiteX2" fmla="*/ 4187723 w 4236760"/>
              <a:gd name="connsiteY2" fmla="*/ 2569474 h 7278326"/>
              <a:gd name="connsiteX3" fmla="*/ 4188575 w 4236760"/>
              <a:gd name="connsiteY3" fmla="*/ 2558883 h 7278326"/>
              <a:gd name="connsiteX4" fmla="*/ 4159461 w 4236760"/>
              <a:gd name="connsiteY4" fmla="*/ 2858771 h 7278326"/>
              <a:gd name="connsiteX5" fmla="*/ 3783744 w 4236760"/>
              <a:gd name="connsiteY5" fmla="*/ 4723870 h 7278326"/>
              <a:gd name="connsiteX6" fmla="*/ 3618904 w 4236760"/>
              <a:gd name="connsiteY6" fmla="*/ 5533340 h 7278326"/>
              <a:gd name="connsiteX7" fmla="*/ 3487238 w 4236760"/>
              <a:gd name="connsiteY7" fmla="*/ 6063930 h 7278326"/>
              <a:gd name="connsiteX8" fmla="*/ 3463649 w 4236760"/>
              <a:gd name="connsiteY8" fmla="*/ 6147191 h 7278326"/>
              <a:gd name="connsiteX9" fmla="*/ 3335182 w 4236760"/>
              <a:gd name="connsiteY9" fmla="*/ 6731782 h 7278326"/>
              <a:gd name="connsiteX10" fmla="*/ 2949723 w 4236760"/>
              <a:gd name="connsiteY10" fmla="*/ 7271508 h 7278326"/>
              <a:gd name="connsiteX11" fmla="*/ 2166816 w 4236760"/>
              <a:gd name="connsiteY11" fmla="*/ 6341363 h 7278326"/>
              <a:gd name="connsiteX12" fmla="*/ 1639539 w 4236760"/>
              <a:gd name="connsiteY12" fmla="*/ 5376712 h 7278326"/>
              <a:gd name="connsiteX13" fmla="*/ 1060007 w 4236760"/>
              <a:gd name="connsiteY13" fmla="*/ 2898154 h 7278326"/>
              <a:gd name="connsiteX14" fmla="*/ 680386 w 4236760"/>
              <a:gd name="connsiteY14" fmla="*/ 1639537 h 7278326"/>
              <a:gd name="connsiteX15" fmla="*/ 0 w 4236760"/>
              <a:gd name="connsiteY15" fmla="*/ 87 h 7278326"/>
              <a:gd name="connsiteX0" fmla="*/ 4181027 w 4236760"/>
              <a:gd name="connsiteY0" fmla="*/ 2554477 h 7278326"/>
              <a:gd name="connsiteX1" fmla="*/ 4236739 w 4236760"/>
              <a:gd name="connsiteY1" fmla="*/ 2615434 h 7278326"/>
              <a:gd name="connsiteX2" fmla="*/ 4187723 w 4236760"/>
              <a:gd name="connsiteY2" fmla="*/ 2569474 h 7278326"/>
              <a:gd name="connsiteX3" fmla="*/ 4188575 w 4236760"/>
              <a:gd name="connsiteY3" fmla="*/ 2558883 h 7278326"/>
              <a:gd name="connsiteX4" fmla="*/ 3931973 w 4236760"/>
              <a:gd name="connsiteY4" fmla="*/ 3955948 h 7278326"/>
              <a:gd name="connsiteX5" fmla="*/ 3783744 w 4236760"/>
              <a:gd name="connsiteY5" fmla="*/ 4723870 h 7278326"/>
              <a:gd name="connsiteX6" fmla="*/ 3618904 w 4236760"/>
              <a:gd name="connsiteY6" fmla="*/ 5533340 h 7278326"/>
              <a:gd name="connsiteX7" fmla="*/ 3487238 w 4236760"/>
              <a:gd name="connsiteY7" fmla="*/ 6063930 h 7278326"/>
              <a:gd name="connsiteX8" fmla="*/ 3463649 w 4236760"/>
              <a:gd name="connsiteY8" fmla="*/ 6147191 h 7278326"/>
              <a:gd name="connsiteX9" fmla="*/ 3335182 w 4236760"/>
              <a:gd name="connsiteY9" fmla="*/ 6731782 h 7278326"/>
              <a:gd name="connsiteX10" fmla="*/ 2949723 w 4236760"/>
              <a:gd name="connsiteY10" fmla="*/ 7271508 h 7278326"/>
              <a:gd name="connsiteX11" fmla="*/ 2166816 w 4236760"/>
              <a:gd name="connsiteY11" fmla="*/ 6341363 h 7278326"/>
              <a:gd name="connsiteX12" fmla="*/ 1639539 w 4236760"/>
              <a:gd name="connsiteY12" fmla="*/ 5376712 h 7278326"/>
              <a:gd name="connsiteX13" fmla="*/ 1060007 w 4236760"/>
              <a:gd name="connsiteY13" fmla="*/ 2898154 h 7278326"/>
              <a:gd name="connsiteX14" fmla="*/ 680386 w 4236760"/>
              <a:gd name="connsiteY14" fmla="*/ 1639537 h 7278326"/>
              <a:gd name="connsiteX15" fmla="*/ 0 w 4236760"/>
              <a:gd name="connsiteY15" fmla="*/ 87 h 7278326"/>
              <a:gd name="connsiteX0" fmla="*/ 4181027 w 4236778"/>
              <a:gd name="connsiteY0" fmla="*/ 2554477 h 7278326"/>
              <a:gd name="connsiteX1" fmla="*/ 4236739 w 4236778"/>
              <a:gd name="connsiteY1" fmla="*/ 2615434 h 7278326"/>
              <a:gd name="connsiteX2" fmla="*/ 4187723 w 4236778"/>
              <a:gd name="connsiteY2" fmla="*/ 2569474 h 7278326"/>
              <a:gd name="connsiteX3" fmla="*/ 4072508 w 4236778"/>
              <a:gd name="connsiteY3" fmla="*/ 3351291 h 7278326"/>
              <a:gd name="connsiteX4" fmla="*/ 3931973 w 4236778"/>
              <a:gd name="connsiteY4" fmla="*/ 3955948 h 7278326"/>
              <a:gd name="connsiteX5" fmla="*/ 3783744 w 4236778"/>
              <a:gd name="connsiteY5" fmla="*/ 4723870 h 7278326"/>
              <a:gd name="connsiteX6" fmla="*/ 3618904 w 4236778"/>
              <a:gd name="connsiteY6" fmla="*/ 5533340 h 7278326"/>
              <a:gd name="connsiteX7" fmla="*/ 3487238 w 4236778"/>
              <a:gd name="connsiteY7" fmla="*/ 6063930 h 7278326"/>
              <a:gd name="connsiteX8" fmla="*/ 3463649 w 4236778"/>
              <a:gd name="connsiteY8" fmla="*/ 6147191 h 7278326"/>
              <a:gd name="connsiteX9" fmla="*/ 3335182 w 4236778"/>
              <a:gd name="connsiteY9" fmla="*/ 6731782 h 7278326"/>
              <a:gd name="connsiteX10" fmla="*/ 2949723 w 4236778"/>
              <a:gd name="connsiteY10" fmla="*/ 7271508 h 7278326"/>
              <a:gd name="connsiteX11" fmla="*/ 2166816 w 4236778"/>
              <a:gd name="connsiteY11" fmla="*/ 6341363 h 7278326"/>
              <a:gd name="connsiteX12" fmla="*/ 1639539 w 4236778"/>
              <a:gd name="connsiteY12" fmla="*/ 5376712 h 7278326"/>
              <a:gd name="connsiteX13" fmla="*/ 1060007 w 4236778"/>
              <a:gd name="connsiteY13" fmla="*/ 2898154 h 7278326"/>
              <a:gd name="connsiteX14" fmla="*/ 680386 w 4236778"/>
              <a:gd name="connsiteY14" fmla="*/ 1639537 h 7278326"/>
              <a:gd name="connsiteX15" fmla="*/ 0 w 4236778"/>
              <a:gd name="connsiteY15" fmla="*/ 87 h 7278326"/>
              <a:gd name="connsiteX0" fmla="*/ 4181027 w 4238050"/>
              <a:gd name="connsiteY0" fmla="*/ 2554477 h 7278326"/>
              <a:gd name="connsiteX1" fmla="*/ 4236739 w 4238050"/>
              <a:gd name="connsiteY1" fmla="*/ 2615434 h 7278326"/>
              <a:gd name="connsiteX2" fmla="*/ 4122726 w 4238050"/>
              <a:gd name="connsiteY2" fmla="*/ 3118062 h 7278326"/>
              <a:gd name="connsiteX3" fmla="*/ 4072508 w 4238050"/>
              <a:gd name="connsiteY3" fmla="*/ 3351291 h 7278326"/>
              <a:gd name="connsiteX4" fmla="*/ 3931973 w 4238050"/>
              <a:gd name="connsiteY4" fmla="*/ 3955948 h 7278326"/>
              <a:gd name="connsiteX5" fmla="*/ 3783744 w 4238050"/>
              <a:gd name="connsiteY5" fmla="*/ 4723870 h 7278326"/>
              <a:gd name="connsiteX6" fmla="*/ 3618904 w 4238050"/>
              <a:gd name="connsiteY6" fmla="*/ 5533340 h 7278326"/>
              <a:gd name="connsiteX7" fmla="*/ 3487238 w 4238050"/>
              <a:gd name="connsiteY7" fmla="*/ 6063930 h 7278326"/>
              <a:gd name="connsiteX8" fmla="*/ 3463649 w 4238050"/>
              <a:gd name="connsiteY8" fmla="*/ 6147191 h 7278326"/>
              <a:gd name="connsiteX9" fmla="*/ 3335182 w 4238050"/>
              <a:gd name="connsiteY9" fmla="*/ 6731782 h 7278326"/>
              <a:gd name="connsiteX10" fmla="*/ 2949723 w 4238050"/>
              <a:gd name="connsiteY10" fmla="*/ 7271508 h 7278326"/>
              <a:gd name="connsiteX11" fmla="*/ 2166816 w 4238050"/>
              <a:gd name="connsiteY11" fmla="*/ 6341363 h 7278326"/>
              <a:gd name="connsiteX12" fmla="*/ 1639539 w 4238050"/>
              <a:gd name="connsiteY12" fmla="*/ 5376712 h 7278326"/>
              <a:gd name="connsiteX13" fmla="*/ 1060007 w 4238050"/>
              <a:gd name="connsiteY13" fmla="*/ 2898154 h 7278326"/>
              <a:gd name="connsiteX14" fmla="*/ 680386 w 4238050"/>
              <a:gd name="connsiteY14" fmla="*/ 1639537 h 7278326"/>
              <a:gd name="connsiteX15" fmla="*/ 0 w 4238050"/>
              <a:gd name="connsiteY15" fmla="*/ 87 h 7278326"/>
              <a:gd name="connsiteX0" fmla="*/ 4181027 w 4238050"/>
              <a:gd name="connsiteY0" fmla="*/ 2554477 h 7069121"/>
              <a:gd name="connsiteX1" fmla="*/ 4236739 w 4238050"/>
              <a:gd name="connsiteY1" fmla="*/ 2615434 h 7069121"/>
              <a:gd name="connsiteX2" fmla="*/ 4122726 w 4238050"/>
              <a:gd name="connsiteY2" fmla="*/ 3118062 h 7069121"/>
              <a:gd name="connsiteX3" fmla="*/ 4072508 w 4238050"/>
              <a:gd name="connsiteY3" fmla="*/ 3351291 h 7069121"/>
              <a:gd name="connsiteX4" fmla="*/ 3931973 w 4238050"/>
              <a:gd name="connsiteY4" fmla="*/ 3955948 h 7069121"/>
              <a:gd name="connsiteX5" fmla="*/ 3783744 w 4238050"/>
              <a:gd name="connsiteY5" fmla="*/ 4723870 h 7069121"/>
              <a:gd name="connsiteX6" fmla="*/ 3618904 w 4238050"/>
              <a:gd name="connsiteY6" fmla="*/ 5533340 h 7069121"/>
              <a:gd name="connsiteX7" fmla="*/ 3487238 w 4238050"/>
              <a:gd name="connsiteY7" fmla="*/ 6063930 h 7069121"/>
              <a:gd name="connsiteX8" fmla="*/ 3463649 w 4238050"/>
              <a:gd name="connsiteY8" fmla="*/ 6147191 h 7069121"/>
              <a:gd name="connsiteX9" fmla="*/ 3335182 w 4238050"/>
              <a:gd name="connsiteY9" fmla="*/ 6731782 h 7069121"/>
              <a:gd name="connsiteX10" fmla="*/ 2471532 w 4238050"/>
              <a:gd name="connsiteY10" fmla="*/ 7058164 h 7069121"/>
              <a:gd name="connsiteX11" fmla="*/ 2166816 w 4238050"/>
              <a:gd name="connsiteY11" fmla="*/ 6341363 h 7069121"/>
              <a:gd name="connsiteX12" fmla="*/ 1639539 w 4238050"/>
              <a:gd name="connsiteY12" fmla="*/ 5376712 h 7069121"/>
              <a:gd name="connsiteX13" fmla="*/ 1060007 w 4238050"/>
              <a:gd name="connsiteY13" fmla="*/ 2898154 h 7069121"/>
              <a:gd name="connsiteX14" fmla="*/ 680386 w 4238050"/>
              <a:gd name="connsiteY14" fmla="*/ 1639537 h 7069121"/>
              <a:gd name="connsiteX15" fmla="*/ 0 w 4238050"/>
              <a:gd name="connsiteY15" fmla="*/ 87 h 7069121"/>
              <a:gd name="connsiteX0" fmla="*/ 4181027 w 4238050"/>
              <a:gd name="connsiteY0" fmla="*/ 2554477 h 7131280"/>
              <a:gd name="connsiteX1" fmla="*/ 4236739 w 4238050"/>
              <a:gd name="connsiteY1" fmla="*/ 2615434 h 7131280"/>
              <a:gd name="connsiteX2" fmla="*/ 4122726 w 4238050"/>
              <a:gd name="connsiteY2" fmla="*/ 3118062 h 7131280"/>
              <a:gd name="connsiteX3" fmla="*/ 4072508 w 4238050"/>
              <a:gd name="connsiteY3" fmla="*/ 3351291 h 7131280"/>
              <a:gd name="connsiteX4" fmla="*/ 3931973 w 4238050"/>
              <a:gd name="connsiteY4" fmla="*/ 3955948 h 7131280"/>
              <a:gd name="connsiteX5" fmla="*/ 3783744 w 4238050"/>
              <a:gd name="connsiteY5" fmla="*/ 4723870 h 7131280"/>
              <a:gd name="connsiteX6" fmla="*/ 3618904 w 4238050"/>
              <a:gd name="connsiteY6" fmla="*/ 5533340 h 7131280"/>
              <a:gd name="connsiteX7" fmla="*/ 3487238 w 4238050"/>
              <a:gd name="connsiteY7" fmla="*/ 6063930 h 7131280"/>
              <a:gd name="connsiteX8" fmla="*/ 3463649 w 4238050"/>
              <a:gd name="connsiteY8" fmla="*/ 6147191 h 7131280"/>
              <a:gd name="connsiteX9" fmla="*/ 3335182 w 4238050"/>
              <a:gd name="connsiteY9" fmla="*/ 6731782 h 7131280"/>
              <a:gd name="connsiteX10" fmla="*/ 2804147 w 4238050"/>
              <a:gd name="connsiteY10" fmla="*/ 7070611 h 7131280"/>
              <a:gd name="connsiteX11" fmla="*/ 2471532 w 4238050"/>
              <a:gd name="connsiteY11" fmla="*/ 7058164 h 7131280"/>
              <a:gd name="connsiteX12" fmla="*/ 2166816 w 4238050"/>
              <a:gd name="connsiteY12" fmla="*/ 6341363 h 7131280"/>
              <a:gd name="connsiteX13" fmla="*/ 1639539 w 4238050"/>
              <a:gd name="connsiteY13" fmla="*/ 5376712 h 7131280"/>
              <a:gd name="connsiteX14" fmla="*/ 1060007 w 4238050"/>
              <a:gd name="connsiteY14" fmla="*/ 2898154 h 7131280"/>
              <a:gd name="connsiteX15" fmla="*/ 680386 w 4238050"/>
              <a:gd name="connsiteY15" fmla="*/ 1639537 h 7131280"/>
              <a:gd name="connsiteX16" fmla="*/ 0 w 4238050"/>
              <a:gd name="connsiteY16" fmla="*/ 87 h 7131280"/>
              <a:gd name="connsiteX0" fmla="*/ 4181027 w 4238050"/>
              <a:gd name="connsiteY0" fmla="*/ 2554477 h 7131280"/>
              <a:gd name="connsiteX1" fmla="*/ 4236739 w 4238050"/>
              <a:gd name="connsiteY1" fmla="*/ 2615434 h 7131280"/>
              <a:gd name="connsiteX2" fmla="*/ 4122726 w 4238050"/>
              <a:gd name="connsiteY2" fmla="*/ 3118062 h 7131280"/>
              <a:gd name="connsiteX3" fmla="*/ 4072508 w 4238050"/>
              <a:gd name="connsiteY3" fmla="*/ 3351291 h 7131280"/>
              <a:gd name="connsiteX4" fmla="*/ 3931973 w 4238050"/>
              <a:gd name="connsiteY4" fmla="*/ 3955948 h 7131280"/>
              <a:gd name="connsiteX5" fmla="*/ 3783744 w 4238050"/>
              <a:gd name="connsiteY5" fmla="*/ 4723870 h 7131280"/>
              <a:gd name="connsiteX6" fmla="*/ 3618904 w 4238050"/>
              <a:gd name="connsiteY6" fmla="*/ 5533340 h 7131280"/>
              <a:gd name="connsiteX7" fmla="*/ 3487238 w 4238050"/>
              <a:gd name="connsiteY7" fmla="*/ 6063930 h 7131280"/>
              <a:gd name="connsiteX8" fmla="*/ 3463649 w 4238050"/>
              <a:gd name="connsiteY8" fmla="*/ 6147191 h 7131280"/>
              <a:gd name="connsiteX9" fmla="*/ 3047340 w 4238050"/>
              <a:gd name="connsiteY9" fmla="*/ 6945127 h 7131280"/>
              <a:gd name="connsiteX10" fmla="*/ 2804147 w 4238050"/>
              <a:gd name="connsiteY10" fmla="*/ 7070611 h 7131280"/>
              <a:gd name="connsiteX11" fmla="*/ 2471532 w 4238050"/>
              <a:gd name="connsiteY11" fmla="*/ 7058164 h 7131280"/>
              <a:gd name="connsiteX12" fmla="*/ 2166816 w 4238050"/>
              <a:gd name="connsiteY12" fmla="*/ 6341363 h 7131280"/>
              <a:gd name="connsiteX13" fmla="*/ 1639539 w 4238050"/>
              <a:gd name="connsiteY13" fmla="*/ 5376712 h 7131280"/>
              <a:gd name="connsiteX14" fmla="*/ 1060007 w 4238050"/>
              <a:gd name="connsiteY14" fmla="*/ 2898154 h 7131280"/>
              <a:gd name="connsiteX15" fmla="*/ 680386 w 4238050"/>
              <a:gd name="connsiteY15" fmla="*/ 1639537 h 7131280"/>
              <a:gd name="connsiteX16" fmla="*/ 0 w 4238050"/>
              <a:gd name="connsiteY16" fmla="*/ 87 h 7131280"/>
              <a:gd name="connsiteX0" fmla="*/ 4181027 w 4238050"/>
              <a:gd name="connsiteY0" fmla="*/ 2554477 h 7131280"/>
              <a:gd name="connsiteX1" fmla="*/ 4236739 w 4238050"/>
              <a:gd name="connsiteY1" fmla="*/ 2615434 h 7131280"/>
              <a:gd name="connsiteX2" fmla="*/ 4122726 w 4238050"/>
              <a:gd name="connsiteY2" fmla="*/ 3118062 h 7131280"/>
              <a:gd name="connsiteX3" fmla="*/ 4072508 w 4238050"/>
              <a:gd name="connsiteY3" fmla="*/ 3351291 h 7131280"/>
              <a:gd name="connsiteX4" fmla="*/ 3931973 w 4238050"/>
              <a:gd name="connsiteY4" fmla="*/ 3955948 h 7131280"/>
              <a:gd name="connsiteX5" fmla="*/ 3783744 w 4238050"/>
              <a:gd name="connsiteY5" fmla="*/ 4723870 h 7131280"/>
              <a:gd name="connsiteX6" fmla="*/ 3618904 w 4238050"/>
              <a:gd name="connsiteY6" fmla="*/ 5533340 h 7131280"/>
              <a:gd name="connsiteX7" fmla="*/ 3487238 w 4238050"/>
              <a:gd name="connsiteY7" fmla="*/ 6063930 h 7131280"/>
              <a:gd name="connsiteX8" fmla="*/ 3291871 w 4238050"/>
              <a:gd name="connsiteY8" fmla="*/ 6817685 h 7131280"/>
              <a:gd name="connsiteX9" fmla="*/ 3047340 w 4238050"/>
              <a:gd name="connsiteY9" fmla="*/ 6945127 h 7131280"/>
              <a:gd name="connsiteX10" fmla="*/ 2804147 w 4238050"/>
              <a:gd name="connsiteY10" fmla="*/ 7070611 h 7131280"/>
              <a:gd name="connsiteX11" fmla="*/ 2471532 w 4238050"/>
              <a:gd name="connsiteY11" fmla="*/ 7058164 h 7131280"/>
              <a:gd name="connsiteX12" fmla="*/ 2166816 w 4238050"/>
              <a:gd name="connsiteY12" fmla="*/ 6341363 h 7131280"/>
              <a:gd name="connsiteX13" fmla="*/ 1639539 w 4238050"/>
              <a:gd name="connsiteY13" fmla="*/ 5376712 h 7131280"/>
              <a:gd name="connsiteX14" fmla="*/ 1060007 w 4238050"/>
              <a:gd name="connsiteY14" fmla="*/ 2898154 h 7131280"/>
              <a:gd name="connsiteX15" fmla="*/ 680386 w 4238050"/>
              <a:gd name="connsiteY15" fmla="*/ 1639537 h 7131280"/>
              <a:gd name="connsiteX16" fmla="*/ 0 w 4238050"/>
              <a:gd name="connsiteY16" fmla="*/ 87 h 7131280"/>
              <a:gd name="connsiteX0" fmla="*/ 4181027 w 4238050"/>
              <a:gd name="connsiteY0" fmla="*/ 2554477 h 7131280"/>
              <a:gd name="connsiteX1" fmla="*/ 4236739 w 4238050"/>
              <a:gd name="connsiteY1" fmla="*/ 2615434 h 7131280"/>
              <a:gd name="connsiteX2" fmla="*/ 4122726 w 4238050"/>
              <a:gd name="connsiteY2" fmla="*/ 3118062 h 7131280"/>
              <a:gd name="connsiteX3" fmla="*/ 4072508 w 4238050"/>
              <a:gd name="connsiteY3" fmla="*/ 3351291 h 7131280"/>
              <a:gd name="connsiteX4" fmla="*/ 3931973 w 4238050"/>
              <a:gd name="connsiteY4" fmla="*/ 3955948 h 7131280"/>
              <a:gd name="connsiteX5" fmla="*/ 3783744 w 4238050"/>
              <a:gd name="connsiteY5" fmla="*/ 4723870 h 7131280"/>
              <a:gd name="connsiteX6" fmla="*/ 3618904 w 4238050"/>
              <a:gd name="connsiteY6" fmla="*/ 5533340 h 7131280"/>
              <a:gd name="connsiteX7" fmla="*/ 3431526 w 4238050"/>
              <a:gd name="connsiteY7" fmla="*/ 6582044 h 7131280"/>
              <a:gd name="connsiteX8" fmla="*/ 3291871 w 4238050"/>
              <a:gd name="connsiteY8" fmla="*/ 6817685 h 7131280"/>
              <a:gd name="connsiteX9" fmla="*/ 3047340 w 4238050"/>
              <a:gd name="connsiteY9" fmla="*/ 6945127 h 7131280"/>
              <a:gd name="connsiteX10" fmla="*/ 2804147 w 4238050"/>
              <a:gd name="connsiteY10" fmla="*/ 7070611 h 7131280"/>
              <a:gd name="connsiteX11" fmla="*/ 2471532 w 4238050"/>
              <a:gd name="connsiteY11" fmla="*/ 7058164 h 7131280"/>
              <a:gd name="connsiteX12" fmla="*/ 2166816 w 4238050"/>
              <a:gd name="connsiteY12" fmla="*/ 6341363 h 7131280"/>
              <a:gd name="connsiteX13" fmla="*/ 1639539 w 4238050"/>
              <a:gd name="connsiteY13" fmla="*/ 5376712 h 7131280"/>
              <a:gd name="connsiteX14" fmla="*/ 1060007 w 4238050"/>
              <a:gd name="connsiteY14" fmla="*/ 2898154 h 7131280"/>
              <a:gd name="connsiteX15" fmla="*/ 680386 w 4238050"/>
              <a:gd name="connsiteY15" fmla="*/ 1639537 h 7131280"/>
              <a:gd name="connsiteX16" fmla="*/ 0 w 4238050"/>
              <a:gd name="connsiteY16" fmla="*/ 87 h 7131280"/>
              <a:gd name="connsiteX0" fmla="*/ 4181027 w 4238050"/>
              <a:gd name="connsiteY0" fmla="*/ 2554477 h 7131280"/>
              <a:gd name="connsiteX1" fmla="*/ 4236739 w 4238050"/>
              <a:gd name="connsiteY1" fmla="*/ 2615434 h 7131280"/>
              <a:gd name="connsiteX2" fmla="*/ 4122726 w 4238050"/>
              <a:gd name="connsiteY2" fmla="*/ 3118062 h 7131280"/>
              <a:gd name="connsiteX3" fmla="*/ 4072508 w 4238050"/>
              <a:gd name="connsiteY3" fmla="*/ 3351291 h 7131280"/>
              <a:gd name="connsiteX4" fmla="*/ 3931973 w 4238050"/>
              <a:gd name="connsiteY4" fmla="*/ 3955948 h 7131280"/>
              <a:gd name="connsiteX5" fmla="*/ 3783744 w 4238050"/>
              <a:gd name="connsiteY5" fmla="*/ 4723870 h 7131280"/>
              <a:gd name="connsiteX6" fmla="*/ 3614261 w 4238050"/>
              <a:gd name="connsiteY6" fmla="*/ 5960015 h 7131280"/>
              <a:gd name="connsiteX7" fmla="*/ 3431526 w 4238050"/>
              <a:gd name="connsiteY7" fmla="*/ 6582044 h 7131280"/>
              <a:gd name="connsiteX8" fmla="*/ 3291871 w 4238050"/>
              <a:gd name="connsiteY8" fmla="*/ 6817685 h 7131280"/>
              <a:gd name="connsiteX9" fmla="*/ 3047340 w 4238050"/>
              <a:gd name="connsiteY9" fmla="*/ 6945127 h 7131280"/>
              <a:gd name="connsiteX10" fmla="*/ 2804147 w 4238050"/>
              <a:gd name="connsiteY10" fmla="*/ 7070611 h 7131280"/>
              <a:gd name="connsiteX11" fmla="*/ 2471532 w 4238050"/>
              <a:gd name="connsiteY11" fmla="*/ 7058164 h 7131280"/>
              <a:gd name="connsiteX12" fmla="*/ 2166816 w 4238050"/>
              <a:gd name="connsiteY12" fmla="*/ 6341363 h 7131280"/>
              <a:gd name="connsiteX13" fmla="*/ 1639539 w 4238050"/>
              <a:gd name="connsiteY13" fmla="*/ 5376712 h 7131280"/>
              <a:gd name="connsiteX14" fmla="*/ 1060007 w 4238050"/>
              <a:gd name="connsiteY14" fmla="*/ 2898154 h 7131280"/>
              <a:gd name="connsiteX15" fmla="*/ 680386 w 4238050"/>
              <a:gd name="connsiteY15" fmla="*/ 1639537 h 7131280"/>
              <a:gd name="connsiteX16" fmla="*/ 0 w 4238050"/>
              <a:gd name="connsiteY16" fmla="*/ 87 h 7131280"/>
              <a:gd name="connsiteX0" fmla="*/ 4181027 w 4238050"/>
              <a:gd name="connsiteY0" fmla="*/ 2554477 h 7131280"/>
              <a:gd name="connsiteX1" fmla="*/ 4236739 w 4238050"/>
              <a:gd name="connsiteY1" fmla="*/ 2615434 h 7131280"/>
              <a:gd name="connsiteX2" fmla="*/ 4122726 w 4238050"/>
              <a:gd name="connsiteY2" fmla="*/ 3118062 h 7131280"/>
              <a:gd name="connsiteX3" fmla="*/ 4072508 w 4238050"/>
              <a:gd name="connsiteY3" fmla="*/ 3351291 h 7131280"/>
              <a:gd name="connsiteX4" fmla="*/ 3931973 w 4238050"/>
              <a:gd name="connsiteY4" fmla="*/ 3955948 h 7131280"/>
              <a:gd name="connsiteX5" fmla="*/ 3797672 w 4238050"/>
              <a:gd name="connsiteY5" fmla="*/ 5028639 h 7131280"/>
              <a:gd name="connsiteX6" fmla="*/ 3614261 w 4238050"/>
              <a:gd name="connsiteY6" fmla="*/ 5960015 h 7131280"/>
              <a:gd name="connsiteX7" fmla="*/ 3431526 w 4238050"/>
              <a:gd name="connsiteY7" fmla="*/ 6582044 h 7131280"/>
              <a:gd name="connsiteX8" fmla="*/ 3291871 w 4238050"/>
              <a:gd name="connsiteY8" fmla="*/ 6817685 h 7131280"/>
              <a:gd name="connsiteX9" fmla="*/ 3047340 w 4238050"/>
              <a:gd name="connsiteY9" fmla="*/ 6945127 h 7131280"/>
              <a:gd name="connsiteX10" fmla="*/ 2804147 w 4238050"/>
              <a:gd name="connsiteY10" fmla="*/ 7070611 h 7131280"/>
              <a:gd name="connsiteX11" fmla="*/ 2471532 w 4238050"/>
              <a:gd name="connsiteY11" fmla="*/ 7058164 h 7131280"/>
              <a:gd name="connsiteX12" fmla="*/ 2166816 w 4238050"/>
              <a:gd name="connsiteY12" fmla="*/ 6341363 h 7131280"/>
              <a:gd name="connsiteX13" fmla="*/ 1639539 w 4238050"/>
              <a:gd name="connsiteY13" fmla="*/ 5376712 h 7131280"/>
              <a:gd name="connsiteX14" fmla="*/ 1060007 w 4238050"/>
              <a:gd name="connsiteY14" fmla="*/ 2898154 h 7131280"/>
              <a:gd name="connsiteX15" fmla="*/ 680386 w 4238050"/>
              <a:gd name="connsiteY15" fmla="*/ 1639537 h 7131280"/>
              <a:gd name="connsiteX16" fmla="*/ 0 w 4238050"/>
              <a:gd name="connsiteY16" fmla="*/ 87 h 7131280"/>
              <a:gd name="connsiteX0" fmla="*/ 4181027 w 4238050"/>
              <a:gd name="connsiteY0" fmla="*/ 2554477 h 7131280"/>
              <a:gd name="connsiteX1" fmla="*/ 4236739 w 4238050"/>
              <a:gd name="connsiteY1" fmla="*/ 2615434 h 7131280"/>
              <a:gd name="connsiteX2" fmla="*/ 4122726 w 4238050"/>
              <a:gd name="connsiteY2" fmla="*/ 3118062 h 7131280"/>
              <a:gd name="connsiteX3" fmla="*/ 4072508 w 4238050"/>
              <a:gd name="connsiteY3" fmla="*/ 3351291 h 7131280"/>
              <a:gd name="connsiteX4" fmla="*/ 4020184 w 4238050"/>
              <a:gd name="connsiteY4" fmla="*/ 3986422 h 7131280"/>
              <a:gd name="connsiteX5" fmla="*/ 3797672 w 4238050"/>
              <a:gd name="connsiteY5" fmla="*/ 5028639 h 7131280"/>
              <a:gd name="connsiteX6" fmla="*/ 3614261 w 4238050"/>
              <a:gd name="connsiteY6" fmla="*/ 5960015 h 7131280"/>
              <a:gd name="connsiteX7" fmla="*/ 3431526 w 4238050"/>
              <a:gd name="connsiteY7" fmla="*/ 6582044 h 7131280"/>
              <a:gd name="connsiteX8" fmla="*/ 3291871 w 4238050"/>
              <a:gd name="connsiteY8" fmla="*/ 6817685 h 7131280"/>
              <a:gd name="connsiteX9" fmla="*/ 3047340 w 4238050"/>
              <a:gd name="connsiteY9" fmla="*/ 6945127 h 7131280"/>
              <a:gd name="connsiteX10" fmla="*/ 2804147 w 4238050"/>
              <a:gd name="connsiteY10" fmla="*/ 7070611 h 7131280"/>
              <a:gd name="connsiteX11" fmla="*/ 2471532 w 4238050"/>
              <a:gd name="connsiteY11" fmla="*/ 7058164 h 7131280"/>
              <a:gd name="connsiteX12" fmla="*/ 2166816 w 4238050"/>
              <a:gd name="connsiteY12" fmla="*/ 6341363 h 7131280"/>
              <a:gd name="connsiteX13" fmla="*/ 1639539 w 4238050"/>
              <a:gd name="connsiteY13" fmla="*/ 5376712 h 7131280"/>
              <a:gd name="connsiteX14" fmla="*/ 1060007 w 4238050"/>
              <a:gd name="connsiteY14" fmla="*/ 2898154 h 7131280"/>
              <a:gd name="connsiteX15" fmla="*/ 680386 w 4238050"/>
              <a:gd name="connsiteY15" fmla="*/ 1639537 h 7131280"/>
              <a:gd name="connsiteX16" fmla="*/ 0 w 4238050"/>
              <a:gd name="connsiteY16" fmla="*/ 87 h 7131280"/>
              <a:gd name="connsiteX0" fmla="*/ 4181027 w 4238050"/>
              <a:gd name="connsiteY0" fmla="*/ 2554477 h 7131280"/>
              <a:gd name="connsiteX1" fmla="*/ 4236739 w 4238050"/>
              <a:gd name="connsiteY1" fmla="*/ 2615434 h 7131280"/>
              <a:gd name="connsiteX2" fmla="*/ 4122726 w 4238050"/>
              <a:gd name="connsiteY2" fmla="*/ 3118062 h 7131280"/>
              <a:gd name="connsiteX3" fmla="*/ 4072508 w 4238050"/>
              <a:gd name="connsiteY3" fmla="*/ 3351291 h 7131280"/>
              <a:gd name="connsiteX4" fmla="*/ 4020184 w 4238050"/>
              <a:gd name="connsiteY4" fmla="*/ 3986422 h 7131280"/>
              <a:gd name="connsiteX5" fmla="*/ 4006588 w 4238050"/>
              <a:gd name="connsiteY5" fmla="*/ 4083851 h 7131280"/>
              <a:gd name="connsiteX6" fmla="*/ 3797672 w 4238050"/>
              <a:gd name="connsiteY6" fmla="*/ 5028639 h 7131280"/>
              <a:gd name="connsiteX7" fmla="*/ 3614261 w 4238050"/>
              <a:gd name="connsiteY7" fmla="*/ 5960015 h 7131280"/>
              <a:gd name="connsiteX8" fmla="*/ 3431526 w 4238050"/>
              <a:gd name="connsiteY8" fmla="*/ 6582044 h 7131280"/>
              <a:gd name="connsiteX9" fmla="*/ 3291871 w 4238050"/>
              <a:gd name="connsiteY9" fmla="*/ 6817685 h 7131280"/>
              <a:gd name="connsiteX10" fmla="*/ 3047340 w 4238050"/>
              <a:gd name="connsiteY10" fmla="*/ 6945127 h 7131280"/>
              <a:gd name="connsiteX11" fmla="*/ 2804147 w 4238050"/>
              <a:gd name="connsiteY11" fmla="*/ 7070611 h 7131280"/>
              <a:gd name="connsiteX12" fmla="*/ 2471532 w 4238050"/>
              <a:gd name="connsiteY12" fmla="*/ 7058164 h 7131280"/>
              <a:gd name="connsiteX13" fmla="*/ 2166816 w 4238050"/>
              <a:gd name="connsiteY13" fmla="*/ 6341363 h 7131280"/>
              <a:gd name="connsiteX14" fmla="*/ 1639539 w 4238050"/>
              <a:gd name="connsiteY14" fmla="*/ 5376712 h 7131280"/>
              <a:gd name="connsiteX15" fmla="*/ 1060007 w 4238050"/>
              <a:gd name="connsiteY15" fmla="*/ 2898154 h 7131280"/>
              <a:gd name="connsiteX16" fmla="*/ 680386 w 4238050"/>
              <a:gd name="connsiteY16" fmla="*/ 1639537 h 7131280"/>
              <a:gd name="connsiteX17" fmla="*/ 0 w 4238050"/>
              <a:gd name="connsiteY17" fmla="*/ 87 h 713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8050" h="7131280">
                <a:moveTo>
                  <a:pt x="4181027" y="2554477"/>
                </a:moveTo>
                <a:cubicBezTo>
                  <a:pt x="4199598" y="2574796"/>
                  <a:pt x="4246456" y="2521503"/>
                  <a:pt x="4236739" y="2615434"/>
                </a:cubicBezTo>
                <a:cubicBezTo>
                  <a:pt x="4227022" y="2709365"/>
                  <a:pt x="4150098" y="2995419"/>
                  <a:pt x="4122726" y="3118062"/>
                </a:cubicBezTo>
                <a:cubicBezTo>
                  <a:pt x="4095354" y="3240705"/>
                  <a:pt x="4089598" y="3206564"/>
                  <a:pt x="4072508" y="3351291"/>
                </a:cubicBezTo>
                <a:cubicBezTo>
                  <a:pt x="4055418" y="3496018"/>
                  <a:pt x="4031171" y="3864329"/>
                  <a:pt x="4020184" y="3986422"/>
                </a:cubicBezTo>
                <a:cubicBezTo>
                  <a:pt x="4009197" y="4108515"/>
                  <a:pt x="4043673" y="3910148"/>
                  <a:pt x="4006588" y="4083851"/>
                </a:cubicBezTo>
                <a:cubicBezTo>
                  <a:pt x="3969503" y="4257554"/>
                  <a:pt x="3851453" y="4756582"/>
                  <a:pt x="3797672" y="5028639"/>
                </a:cubicBezTo>
                <a:cubicBezTo>
                  <a:pt x="3743891" y="5300697"/>
                  <a:pt x="3583207" y="5701115"/>
                  <a:pt x="3614261" y="5960015"/>
                </a:cubicBezTo>
                <a:lnTo>
                  <a:pt x="3431526" y="6582044"/>
                </a:lnTo>
                <a:cubicBezTo>
                  <a:pt x="3413416" y="6593364"/>
                  <a:pt x="3355902" y="6757171"/>
                  <a:pt x="3291871" y="6817685"/>
                </a:cubicBezTo>
                <a:cubicBezTo>
                  <a:pt x="3227840" y="6878199"/>
                  <a:pt x="3128627" y="6902973"/>
                  <a:pt x="3047340" y="6945127"/>
                </a:cubicBezTo>
                <a:cubicBezTo>
                  <a:pt x="2966053" y="6987281"/>
                  <a:pt x="2948089" y="7016214"/>
                  <a:pt x="2804147" y="7070611"/>
                </a:cubicBezTo>
                <a:cubicBezTo>
                  <a:pt x="2660205" y="7125008"/>
                  <a:pt x="2577754" y="7179705"/>
                  <a:pt x="2471532" y="7058164"/>
                </a:cubicBezTo>
                <a:cubicBezTo>
                  <a:pt x="2365310" y="6936623"/>
                  <a:pt x="2305481" y="6621605"/>
                  <a:pt x="2166816" y="6341363"/>
                </a:cubicBezTo>
                <a:cubicBezTo>
                  <a:pt x="2028151" y="6061121"/>
                  <a:pt x="1824007" y="5950580"/>
                  <a:pt x="1639539" y="5376712"/>
                </a:cubicBezTo>
                <a:cubicBezTo>
                  <a:pt x="1455071" y="4802844"/>
                  <a:pt x="1219866" y="3521016"/>
                  <a:pt x="1060007" y="2898154"/>
                </a:cubicBezTo>
                <a:cubicBezTo>
                  <a:pt x="900148" y="2275292"/>
                  <a:pt x="857054" y="2122548"/>
                  <a:pt x="680386" y="1639537"/>
                </a:cubicBezTo>
                <a:cubicBezTo>
                  <a:pt x="503718" y="1156526"/>
                  <a:pt x="11853" y="-11767"/>
                  <a:pt x="0" y="87"/>
                </a:cubicBezTo>
              </a:path>
            </a:pathLst>
          </a:custGeom>
          <a:ln w="57150" cmpd="sng">
            <a:solidFill>
              <a:srgbClr val="00FFFF"/>
            </a:solidFill>
          </a:ln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92031" y="3810003"/>
            <a:ext cx="3204308" cy="876299"/>
          </a:xfrm>
          <a:custGeom>
            <a:avLst/>
            <a:gdLst>
              <a:gd name="connsiteX0" fmla="*/ 3344334 w 3344334"/>
              <a:gd name="connsiteY0" fmla="*/ 0 h 1109133"/>
              <a:gd name="connsiteX1" fmla="*/ 3344334 w 3344334"/>
              <a:gd name="connsiteY1" fmla="*/ 0 h 1109133"/>
              <a:gd name="connsiteX2" fmla="*/ 3310467 w 3344334"/>
              <a:gd name="connsiteY2" fmla="*/ 21166 h 1109133"/>
              <a:gd name="connsiteX3" fmla="*/ 3293534 w 3344334"/>
              <a:gd name="connsiteY3" fmla="*/ 29633 h 1109133"/>
              <a:gd name="connsiteX4" fmla="*/ 3280834 w 3344334"/>
              <a:gd name="connsiteY4" fmla="*/ 38100 h 1109133"/>
              <a:gd name="connsiteX5" fmla="*/ 3255434 w 3344334"/>
              <a:gd name="connsiteY5" fmla="*/ 46566 h 1109133"/>
              <a:gd name="connsiteX6" fmla="*/ 3225800 w 3344334"/>
              <a:gd name="connsiteY6" fmla="*/ 63500 h 1109133"/>
              <a:gd name="connsiteX7" fmla="*/ 3213100 w 3344334"/>
              <a:gd name="connsiteY7" fmla="*/ 67733 h 1109133"/>
              <a:gd name="connsiteX8" fmla="*/ 3187700 w 3344334"/>
              <a:gd name="connsiteY8" fmla="*/ 80433 h 1109133"/>
              <a:gd name="connsiteX9" fmla="*/ 3158067 w 3344334"/>
              <a:gd name="connsiteY9" fmla="*/ 97366 h 1109133"/>
              <a:gd name="connsiteX10" fmla="*/ 3149600 w 3344334"/>
              <a:gd name="connsiteY10" fmla="*/ 110066 h 1109133"/>
              <a:gd name="connsiteX11" fmla="*/ 3136900 w 3344334"/>
              <a:gd name="connsiteY11" fmla="*/ 114300 h 1109133"/>
              <a:gd name="connsiteX12" fmla="*/ 3124200 w 3344334"/>
              <a:gd name="connsiteY12" fmla="*/ 122766 h 1109133"/>
              <a:gd name="connsiteX13" fmla="*/ 3098800 w 3344334"/>
              <a:gd name="connsiteY13" fmla="*/ 139700 h 1109133"/>
              <a:gd name="connsiteX14" fmla="*/ 3086100 w 3344334"/>
              <a:gd name="connsiteY14" fmla="*/ 152400 h 1109133"/>
              <a:gd name="connsiteX15" fmla="*/ 3060700 w 3344334"/>
              <a:gd name="connsiteY15" fmla="*/ 169333 h 1109133"/>
              <a:gd name="connsiteX16" fmla="*/ 3048000 w 3344334"/>
              <a:gd name="connsiteY16" fmla="*/ 177800 h 1109133"/>
              <a:gd name="connsiteX17" fmla="*/ 3035300 w 3344334"/>
              <a:gd name="connsiteY17" fmla="*/ 190500 h 1109133"/>
              <a:gd name="connsiteX18" fmla="*/ 3009900 w 3344334"/>
              <a:gd name="connsiteY18" fmla="*/ 207433 h 1109133"/>
              <a:gd name="connsiteX19" fmla="*/ 3001434 w 3344334"/>
              <a:gd name="connsiteY19" fmla="*/ 220133 h 1109133"/>
              <a:gd name="connsiteX20" fmla="*/ 2976034 w 3344334"/>
              <a:gd name="connsiteY20" fmla="*/ 245533 h 1109133"/>
              <a:gd name="connsiteX21" fmla="*/ 2946400 w 3344334"/>
              <a:gd name="connsiteY21" fmla="*/ 279400 h 1109133"/>
              <a:gd name="connsiteX22" fmla="*/ 2921000 w 3344334"/>
              <a:gd name="connsiteY22" fmla="*/ 317500 h 1109133"/>
              <a:gd name="connsiteX23" fmla="*/ 2912534 w 3344334"/>
              <a:gd name="connsiteY23" fmla="*/ 330200 h 1109133"/>
              <a:gd name="connsiteX24" fmla="*/ 2899834 w 3344334"/>
              <a:gd name="connsiteY24" fmla="*/ 342900 h 1109133"/>
              <a:gd name="connsiteX25" fmla="*/ 2874434 w 3344334"/>
              <a:gd name="connsiteY25" fmla="*/ 402166 h 1109133"/>
              <a:gd name="connsiteX26" fmla="*/ 2857500 w 3344334"/>
              <a:gd name="connsiteY26" fmla="*/ 427566 h 1109133"/>
              <a:gd name="connsiteX27" fmla="*/ 2832100 w 3344334"/>
              <a:gd name="connsiteY27" fmla="*/ 486833 h 1109133"/>
              <a:gd name="connsiteX28" fmla="*/ 2823634 w 3344334"/>
              <a:gd name="connsiteY28" fmla="*/ 499533 h 1109133"/>
              <a:gd name="connsiteX29" fmla="*/ 2806700 w 3344334"/>
              <a:gd name="connsiteY29" fmla="*/ 537633 h 1109133"/>
              <a:gd name="connsiteX30" fmla="*/ 2794000 w 3344334"/>
              <a:gd name="connsiteY30" fmla="*/ 567266 h 1109133"/>
              <a:gd name="connsiteX31" fmla="*/ 2781300 w 3344334"/>
              <a:gd name="connsiteY31" fmla="*/ 575733 h 1109133"/>
              <a:gd name="connsiteX32" fmla="*/ 2772834 w 3344334"/>
              <a:gd name="connsiteY32" fmla="*/ 588433 h 1109133"/>
              <a:gd name="connsiteX33" fmla="*/ 2768600 w 3344334"/>
              <a:gd name="connsiteY33" fmla="*/ 601133 h 1109133"/>
              <a:gd name="connsiteX34" fmla="*/ 2755900 w 3344334"/>
              <a:gd name="connsiteY34" fmla="*/ 613833 h 1109133"/>
              <a:gd name="connsiteX35" fmla="*/ 2743200 w 3344334"/>
              <a:gd name="connsiteY35" fmla="*/ 630766 h 1109133"/>
              <a:gd name="connsiteX36" fmla="*/ 2730500 w 3344334"/>
              <a:gd name="connsiteY36" fmla="*/ 643466 h 1109133"/>
              <a:gd name="connsiteX37" fmla="*/ 2717800 w 3344334"/>
              <a:gd name="connsiteY37" fmla="*/ 660400 h 1109133"/>
              <a:gd name="connsiteX38" fmla="*/ 2688167 w 3344334"/>
              <a:gd name="connsiteY38" fmla="*/ 685800 h 1109133"/>
              <a:gd name="connsiteX39" fmla="*/ 2675467 w 3344334"/>
              <a:gd name="connsiteY39" fmla="*/ 702733 h 1109133"/>
              <a:gd name="connsiteX40" fmla="*/ 2650067 w 3344334"/>
              <a:gd name="connsiteY40" fmla="*/ 719666 h 1109133"/>
              <a:gd name="connsiteX41" fmla="*/ 2637367 w 3344334"/>
              <a:gd name="connsiteY41" fmla="*/ 732366 h 1109133"/>
              <a:gd name="connsiteX42" fmla="*/ 2620434 w 3344334"/>
              <a:gd name="connsiteY42" fmla="*/ 745066 h 1109133"/>
              <a:gd name="connsiteX43" fmla="*/ 2611967 w 3344334"/>
              <a:gd name="connsiteY43" fmla="*/ 757766 h 1109133"/>
              <a:gd name="connsiteX44" fmla="*/ 2578100 w 3344334"/>
              <a:gd name="connsiteY44" fmla="*/ 774700 h 1109133"/>
              <a:gd name="connsiteX45" fmla="*/ 2548467 w 3344334"/>
              <a:gd name="connsiteY45" fmla="*/ 795866 h 1109133"/>
              <a:gd name="connsiteX46" fmla="*/ 2531534 w 3344334"/>
              <a:gd name="connsiteY46" fmla="*/ 808566 h 1109133"/>
              <a:gd name="connsiteX47" fmla="*/ 2506134 w 3344334"/>
              <a:gd name="connsiteY47" fmla="*/ 817033 h 1109133"/>
              <a:gd name="connsiteX48" fmla="*/ 2476500 w 3344334"/>
              <a:gd name="connsiteY48" fmla="*/ 829733 h 1109133"/>
              <a:gd name="connsiteX49" fmla="*/ 2459567 w 3344334"/>
              <a:gd name="connsiteY49" fmla="*/ 838200 h 1109133"/>
              <a:gd name="connsiteX50" fmla="*/ 2417234 w 3344334"/>
              <a:gd name="connsiteY50" fmla="*/ 850900 h 1109133"/>
              <a:gd name="connsiteX51" fmla="*/ 2379134 w 3344334"/>
              <a:gd name="connsiteY51" fmla="*/ 863600 h 1109133"/>
              <a:gd name="connsiteX52" fmla="*/ 2328334 w 3344334"/>
              <a:gd name="connsiteY52" fmla="*/ 872066 h 1109133"/>
              <a:gd name="connsiteX53" fmla="*/ 2294467 w 3344334"/>
              <a:gd name="connsiteY53" fmla="*/ 876300 h 1109133"/>
              <a:gd name="connsiteX54" fmla="*/ 2277534 w 3344334"/>
              <a:gd name="connsiteY54" fmla="*/ 880533 h 1109133"/>
              <a:gd name="connsiteX55" fmla="*/ 2235200 w 3344334"/>
              <a:gd name="connsiteY55" fmla="*/ 884766 h 1109133"/>
              <a:gd name="connsiteX56" fmla="*/ 2103967 w 3344334"/>
              <a:gd name="connsiteY56" fmla="*/ 897466 h 1109133"/>
              <a:gd name="connsiteX57" fmla="*/ 1651000 w 3344334"/>
              <a:gd name="connsiteY57" fmla="*/ 893233 h 1109133"/>
              <a:gd name="connsiteX58" fmla="*/ 1604434 w 3344334"/>
              <a:gd name="connsiteY58" fmla="*/ 889000 h 1109133"/>
              <a:gd name="connsiteX59" fmla="*/ 1566334 w 3344334"/>
              <a:gd name="connsiteY59" fmla="*/ 884766 h 1109133"/>
              <a:gd name="connsiteX60" fmla="*/ 1507067 w 3344334"/>
              <a:gd name="connsiteY60" fmla="*/ 876300 h 1109133"/>
              <a:gd name="connsiteX61" fmla="*/ 1464734 w 3344334"/>
              <a:gd name="connsiteY61" fmla="*/ 872066 h 1109133"/>
              <a:gd name="connsiteX62" fmla="*/ 1409700 w 3344334"/>
              <a:gd name="connsiteY62" fmla="*/ 859366 h 1109133"/>
              <a:gd name="connsiteX63" fmla="*/ 1392767 w 3344334"/>
              <a:gd name="connsiteY63" fmla="*/ 855133 h 1109133"/>
              <a:gd name="connsiteX64" fmla="*/ 1363134 w 3344334"/>
              <a:gd name="connsiteY64" fmla="*/ 850900 h 1109133"/>
              <a:gd name="connsiteX65" fmla="*/ 1346200 w 3344334"/>
              <a:gd name="connsiteY65" fmla="*/ 846666 h 1109133"/>
              <a:gd name="connsiteX66" fmla="*/ 1295400 w 3344334"/>
              <a:gd name="connsiteY66" fmla="*/ 838200 h 1109133"/>
              <a:gd name="connsiteX67" fmla="*/ 1257300 w 3344334"/>
              <a:gd name="connsiteY67" fmla="*/ 829733 h 1109133"/>
              <a:gd name="connsiteX68" fmla="*/ 1227667 w 3344334"/>
              <a:gd name="connsiteY68" fmla="*/ 825500 h 1109133"/>
              <a:gd name="connsiteX69" fmla="*/ 1189567 w 3344334"/>
              <a:gd name="connsiteY69" fmla="*/ 817033 h 1109133"/>
              <a:gd name="connsiteX70" fmla="*/ 1147234 w 3344334"/>
              <a:gd name="connsiteY70" fmla="*/ 812800 h 1109133"/>
              <a:gd name="connsiteX71" fmla="*/ 1134534 w 3344334"/>
              <a:gd name="connsiteY71" fmla="*/ 808566 h 1109133"/>
              <a:gd name="connsiteX72" fmla="*/ 1066800 w 3344334"/>
              <a:gd name="connsiteY72" fmla="*/ 800100 h 1109133"/>
              <a:gd name="connsiteX73" fmla="*/ 994834 w 3344334"/>
              <a:gd name="connsiteY73" fmla="*/ 791633 h 1109133"/>
              <a:gd name="connsiteX74" fmla="*/ 973667 w 3344334"/>
              <a:gd name="connsiteY74" fmla="*/ 787400 h 1109133"/>
              <a:gd name="connsiteX75" fmla="*/ 893234 w 3344334"/>
              <a:gd name="connsiteY75" fmla="*/ 783166 h 1109133"/>
              <a:gd name="connsiteX76" fmla="*/ 804334 w 3344334"/>
              <a:gd name="connsiteY76" fmla="*/ 791633 h 1109133"/>
              <a:gd name="connsiteX77" fmla="*/ 762000 w 3344334"/>
              <a:gd name="connsiteY77" fmla="*/ 804333 h 1109133"/>
              <a:gd name="connsiteX78" fmla="*/ 749300 w 3344334"/>
              <a:gd name="connsiteY78" fmla="*/ 808566 h 1109133"/>
              <a:gd name="connsiteX79" fmla="*/ 732367 w 3344334"/>
              <a:gd name="connsiteY79" fmla="*/ 817033 h 1109133"/>
              <a:gd name="connsiteX80" fmla="*/ 706967 w 3344334"/>
              <a:gd name="connsiteY80" fmla="*/ 825500 h 1109133"/>
              <a:gd name="connsiteX81" fmla="*/ 690034 w 3344334"/>
              <a:gd name="connsiteY81" fmla="*/ 833966 h 1109133"/>
              <a:gd name="connsiteX82" fmla="*/ 677334 w 3344334"/>
              <a:gd name="connsiteY82" fmla="*/ 842433 h 1109133"/>
              <a:gd name="connsiteX83" fmla="*/ 651934 w 3344334"/>
              <a:gd name="connsiteY83" fmla="*/ 850900 h 1109133"/>
              <a:gd name="connsiteX84" fmla="*/ 622300 w 3344334"/>
              <a:gd name="connsiteY84" fmla="*/ 863600 h 1109133"/>
              <a:gd name="connsiteX85" fmla="*/ 592667 w 3344334"/>
              <a:gd name="connsiteY85" fmla="*/ 880533 h 1109133"/>
              <a:gd name="connsiteX86" fmla="*/ 558800 w 3344334"/>
              <a:gd name="connsiteY86" fmla="*/ 897466 h 1109133"/>
              <a:gd name="connsiteX87" fmla="*/ 546100 w 3344334"/>
              <a:gd name="connsiteY87" fmla="*/ 905933 h 1109133"/>
              <a:gd name="connsiteX88" fmla="*/ 529167 w 3344334"/>
              <a:gd name="connsiteY88" fmla="*/ 910166 h 1109133"/>
              <a:gd name="connsiteX89" fmla="*/ 512234 w 3344334"/>
              <a:gd name="connsiteY89" fmla="*/ 918633 h 1109133"/>
              <a:gd name="connsiteX90" fmla="*/ 499534 w 3344334"/>
              <a:gd name="connsiteY90" fmla="*/ 927100 h 1109133"/>
              <a:gd name="connsiteX91" fmla="*/ 478367 w 3344334"/>
              <a:gd name="connsiteY91" fmla="*/ 935566 h 1109133"/>
              <a:gd name="connsiteX92" fmla="*/ 444500 w 3344334"/>
              <a:gd name="connsiteY92" fmla="*/ 948266 h 1109133"/>
              <a:gd name="connsiteX93" fmla="*/ 414867 w 3344334"/>
              <a:gd name="connsiteY93" fmla="*/ 960966 h 1109133"/>
              <a:gd name="connsiteX94" fmla="*/ 385234 w 3344334"/>
              <a:gd name="connsiteY94" fmla="*/ 973666 h 1109133"/>
              <a:gd name="connsiteX95" fmla="*/ 368300 w 3344334"/>
              <a:gd name="connsiteY95" fmla="*/ 982133 h 1109133"/>
              <a:gd name="connsiteX96" fmla="*/ 351367 w 3344334"/>
              <a:gd name="connsiteY96" fmla="*/ 986366 h 1109133"/>
              <a:gd name="connsiteX97" fmla="*/ 321734 w 3344334"/>
              <a:gd name="connsiteY97" fmla="*/ 999066 h 1109133"/>
              <a:gd name="connsiteX98" fmla="*/ 304800 w 3344334"/>
              <a:gd name="connsiteY98" fmla="*/ 1007533 h 1109133"/>
              <a:gd name="connsiteX99" fmla="*/ 287867 w 3344334"/>
              <a:gd name="connsiteY99" fmla="*/ 1011766 h 1109133"/>
              <a:gd name="connsiteX100" fmla="*/ 254000 w 3344334"/>
              <a:gd name="connsiteY100" fmla="*/ 1028700 h 1109133"/>
              <a:gd name="connsiteX101" fmla="*/ 220134 w 3344334"/>
              <a:gd name="connsiteY101" fmla="*/ 1037166 h 1109133"/>
              <a:gd name="connsiteX102" fmla="*/ 190500 w 3344334"/>
              <a:gd name="connsiteY102" fmla="*/ 1049866 h 1109133"/>
              <a:gd name="connsiteX103" fmla="*/ 165100 w 3344334"/>
              <a:gd name="connsiteY103" fmla="*/ 1058333 h 1109133"/>
              <a:gd name="connsiteX104" fmla="*/ 148167 w 3344334"/>
              <a:gd name="connsiteY104" fmla="*/ 1062566 h 1109133"/>
              <a:gd name="connsiteX105" fmla="*/ 135467 w 3344334"/>
              <a:gd name="connsiteY105" fmla="*/ 1066800 h 1109133"/>
              <a:gd name="connsiteX106" fmla="*/ 93134 w 3344334"/>
              <a:gd name="connsiteY106" fmla="*/ 1075266 h 1109133"/>
              <a:gd name="connsiteX107" fmla="*/ 67734 w 3344334"/>
              <a:gd name="connsiteY107" fmla="*/ 1083733 h 1109133"/>
              <a:gd name="connsiteX108" fmla="*/ 33867 w 3344334"/>
              <a:gd name="connsiteY108" fmla="*/ 1092200 h 1109133"/>
              <a:gd name="connsiteX109" fmla="*/ 21167 w 3344334"/>
              <a:gd name="connsiteY109" fmla="*/ 1100666 h 1109133"/>
              <a:gd name="connsiteX110" fmla="*/ 4234 w 3344334"/>
              <a:gd name="connsiteY110" fmla="*/ 1109133 h 1109133"/>
              <a:gd name="connsiteX111" fmla="*/ 0 w 3344334"/>
              <a:gd name="connsiteY111" fmla="*/ 1109133 h 1109133"/>
              <a:gd name="connsiteX112" fmla="*/ 0 w 3344334"/>
              <a:gd name="connsiteY112" fmla="*/ 1109133 h 1109133"/>
              <a:gd name="connsiteX113" fmla="*/ 0 w 3344334"/>
              <a:gd name="connsiteY113" fmla="*/ 1109133 h 1109133"/>
              <a:gd name="connsiteX0" fmla="*/ 3344334 w 3471334"/>
              <a:gd name="connsiteY0" fmla="*/ 59266 h 1168399"/>
              <a:gd name="connsiteX1" fmla="*/ 3471334 w 3471334"/>
              <a:gd name="connsiteY1" fmla="*/ 0 h 1168399"/>
              <a:gd name="connsiteX2" fmla="*/ 3310467 w 3471334"/>
              <a:gd name="connsiteY2" fmla="*/ 80432 h 1168399"/>
              <a:gd name="connsiteX3" fmla="*/ 3293534 w 3471334"/>
              <a:gd name="connsiteY3" fmla="*/ 88899 h 1168399"/>
              <a:gd name="connsiteX4" fmla="*/ 3280834 w 3471334"/>
              <a:gd name="connsiteY4" fmla="*/ 97366 h 1168399"/>
              <a:gd name="connsiteX5" fmla="*/ 3255434 w 3471334"/>
              <a:gd name="connsiteY5" fmla="*/ 105832 h 1168399"/>
              <a:gd name="connsiteX6" fmla="*/ 3225800 w 3471334"/>
              <a:gd name="connsiteY6" fmla="*/ 122766 h 1168399"/>
              <a:gd name="connsiteX7" fmla="*/ 3213100 w 3471334"/>
              <a:gd name="connsiteY7" fmla="*/ 126999 h 1168399"/>
              <a:gd name="connsiteX8" fmla="*/ 3187700 w 3471334"/>
              <a:gd name="connsiteY8" fmla="*/ 139699 h 1168399"/>
              <a:gd name="connsiteX9" fmla="*/ 3158067 w 3471334"/>
              <a:gd name="connsiteY9" fmla="*/ 156632 h 1168399"/>
              <a:gd name="connsiteX10" fmla="*/ 3149600 w 3471334"/>
              <a:gd name="connsiteY10" fmla="*/ 169332 h 1168399"/>
              <a:gd name="connsiteX11" fmla="*/ 3136900 w 3471334"/>
              <a:gd name="connsiteY11" fmla="*/ 173566 h 1168399"/>
              <a:gd name="connsiteX12" fmla="*/ 3124200 w 3471334"/>
              <a:gd name="connsiteY12" fmla="*/ 182032 h 1168399"/>
              <a:gd name="connsiteX13" fmla="*/ 3098800 w 3471334"/>
              <a:gd name="connsiteY13" fmla="*/ 198966 h 1168399"/>
              <a:gd name="connsiteX14" fmla="*/ 3086100 w 3471334"/>
              <a:gd name="connsiteY14" fmla="*/ 211666 h 1168399"/>
              <a:gd name="connsiteX15" fmla="*/ 3060700 w 3471334"/>
              <a:gd name="connsiteY15" fmla="*/ 228599 h 1168399"/>
              <a:gd name="connsiteX16" fmla="*/ 3048000 w 3471334"/>
              <a:gd name="connsiteY16" fmla="*/ 237066 h 1168399"/>
              <a:gd name="connsiteX17" fmla="*/ 3035300 w 3471334"/>
              <a:gd name="connsiteY17" fmla="*/ 249766 h 1168399"/>
              <a:gd name="connsiteX18" fmla="*/ 3009900 w 3471334"/>
              <a:gd name="connsiteY18" fmla="*/ 266699 h 1168399"/>
              <a:gd name="connsiteX19" fmla="*/ 3001434 w 3471334"/>
              <a:gd name="connsiteY19" fmla="*/ 279399 h 1168399"/>
              <a:gd name="connsiteX20" fmla="*/ 2976034 w 3471334"/>
              <a:gd name="connsiteY20" fmla="*/ 304799 h 1168399"/>
              <a:gd name="connsiteX21" fmla="*/ 2946400 w 3471334"/>
              <a:gd name="connsiteY21" fmla="*/ 338666 h 1168399"/>
              <a:gd name="connsiteX22" fmla="*/ 2921000 w 3471334"/>
              <a:gd name="connsiteY22" fmla="*/ 376766 h 1168399"/>
              <a:gd name="connsiteX23" fmla="*/ 2912534 w 3471334"/>
              <a:gd name="connsiteY23" fmla="*/ 389466 h 1168399"/>
              <a:gd name="connsiteX24" fmla="*/ 2899834 w 3471334"/>
              <a:gd name="connsiteY24" fmla="*/ 402166 h 1168399"/>
              <a:gd name="connsiteX25" fmla="*/ 2874434 w 3471334"/>
              <a:gd name="connsiteY25" fmla="*/ 461432 h 1168399"/>
              <a:gd name="connsiteX26" fmla="*/ 2857500 w 3471334"/>
              <a:gd name="connsiteY26" fmla="*/ 486832 h 1168399"/>
              <a:gd name="connsiteX27" fmla="*/ 2832100 w 3471334"/>
              <a:gd name="connsiteY27" fmla="*/ 546099 h 1168399"/>
              <a:gd name="connsiteX28" fmla="*/ 2823634 w 3471334"/>
              <a:gd name="connsiteY28" fmla="*/ 558799 h 1168399"/>
              <a:gd name="connsiteX29" fmla="*/ 2806700 w 3471334"/>
              <a:gd name="connsiteY29" fmla="*/ 596899 h 1168399"/>
              <a:gd name="connsiteX30" fmla="*/ 2794000 w 3471334"/>
              <a:gd name="connsiteY30" fmla="*/ 626532 h 1168399"/>
              <a:gd name="connsiteX31" fmla="*/ 2781300 w 3471334"/>
              <a:gd name="connsiteY31" fmla="*/ 634999 h 1168399"/>
              <a:gd name="connsiteX32" fmla="*/ 2772834 w 3471334"/>
              <a:gd name="connsiteY32" fmla="*/ 647699 h 1168399"/>
              <a:gd name="connsiteX33" fmla="*/ 2768600 w 3471334"/>
              <a:gd name="connsiteY33" fmla="*/ 660399 h 1168399"/>
              <a:gd name="connsiteX34" fmla="*/ 2755900 w 3471334"/>
              <a:gd name="connsiteY34" fmla="*/ 673099 h 1168399"/>
              <a:gd name="connsiteX35" fmla="*/ 2743200 w 3471334"/>
              <a:gd name="connsiteY35" fmla="*/ 690032 h 1168399"/>
              <a:gd name="connsiteX36" fmla="*/ 2730500 w 3471334"/>
              <a:gd name="connsiteY36" fmla="*/ 702732 h 1168399"/>
              <a:gd name="connsiteX37" fmla="*/ 2717800 w 3471334"/>
              <a:gd name="connsiteY37" fmla="*/ 719666 h 1168399"/>
              <a:gd name="connsiteX38" fmla="*/ 2688167 w 3471334"/>
              <a:gd name="connsiteY38" fmla="*/ 745066 h 1168399"/>
              <a:gd name="connsiteX39" fmla="*/ 2675467 w 3471334"/>
              <a:gd name="connsiteY39" fmla="*/ 761999 h 1168399"/>
              <a:gd name="connsiteX40" fmla="*/ 2650067 w 3471334"/>
              <a:gd name="connsiteY40" fmla="*/ 778932 h 1168399"/>
              <a:gd name="connsiteX41" fmla="*/ 2637367 w 3471334"/>
              <a:gd name="connsiteY41" fmla="*/ 791632 h 1168399"/>
              <a:gd name="connsiteX42" fmla="*/ 2620434 w 3471334"/>
              <a:gd name="connsiteY42" fmla="*/ 804332 h 1168399"/>
              <a:gd name="connsiteX43" fmla="*/ 2611967 w 3471334"/>
              <a:gd name="connsiteY43" fmla="*/ 817032 h 1168399"/>
              <a:gd name="connsiteX44" fmla="*/ 2578100 w 3471334"/>
              <a:gd name="connsiteY44" fmla="*/ 833966 h 1168399"/>
              <a:gd name="connsiteX45" fmla="*/ 2548467 w 3471334"/>
              <a:gd name="connsiteY45" fmla="*/ 855132 h 1168399"/>
              <a:gd name="connsiteX46" fmla="*/ 2531534 w 3471334"/>
              <a:gd name="connsiteY46" fmla="*/ 867832 h 1168399"/>
              <a:gd name="connsiteX47" fmla="*/ 2506134 w 3471334"/>
              <a:gd name="connsiteY47" fmla="*/ 876299 h 1168399"/>
              <a:gd name="connsiteX48" fmla="*/ 2476500 w 3471334"/>
              <a:gd name="connsiteY48" fmla="*/ 888999 h 1168399"/>
              <a:gd name="connsiteX49" fmla="*/ 2459567 w 3471334"/>
              <a:gd name="connsiteY49" fmla="*/ 897466 h 1168399"/>
              <a:gd name="connsiteX50" fmla="*/ 2417234 w 3471334"/>
              <a:gd name="connsiteY50" fmla="*/ 910166 h 1168399"/>
              <a:gd name="connsiteX51" fmla="*/ 2379134 w 3471334"/>
              <a:gd name="connsiteY51" fmla="*/ 922866 h 1168399"/>
              <a:gd name="connsiteX52" fmla="*/ 2328334 w 3471334"/>
              <a:gd name="connsiteY52" fmla="*/ 931332 h 1168399"/>
              <a:gd name="connsiteX53" fmla="*/ 2294467 w 3471334"/>
              <a:gd name="connsiteY53" fmla="*/ 935566 h 1168399"/>
              <a:gd name="connsiteX54" fmla="*/ 2277534 w 3471334"/>
              <a:gd name="connsiteY54" fmla="*/ 939799 h 1168399"/>
              <a:gd name="connsiteX55" fmla="*/ 2235200 w 3471334"/>
              <a:gd name="connsiteY55" fmla="*/ 944032 h 1168399"/>
              <a:gd name="connsiteX56" fmla="*/ 2103967 w 3471334"/>
              <a:gd name="connsiteY56" fmla="*/ 956732 h 1168399"/>
              <a:gd name="connsiteX57" fmla="*/ 1651000 w 3471334"/>
              <a:gd name="connsiteY57" fmla="*/ 952499 h 1168399"/>
              <a:gd name="connsiteX58" fmla="*/ 1604434 w 3471334"/>
              <a:gd name="connsiteY58" fmla="*/ 948266 h 1168399"/>
              <a:gd name="connsiteX59" fmla="*/ 1566334 w 3471334"/>
              <a:gd name="connsiteY59" fmla="*/ 944032 h 1168399"/>
              <a:gd name="connsiteX60" fmla="*/ 1507067 w 3471334"/>
              <a:gd name="connsiteY60" fmla="*/ 935566 h 1168399"/>
              <a:gd name="connsiteX61" fmla="*/ 1464734 w 3471334"/>
              <a:gd name="connsiteY61" fmla="*/ 931332 h 1168399"/>
              <a:gd name="connsiteX62" fmla="*/ 1409700 w 3471334"/>
              <a:gd name="connsiteY62" fmla="*/ 918632 h 1168399"/>
              <a:gd name="connsiteX63" fmla="*/ 1392767 w 3471334"/>
              <a:gd name="connsiteY63" fmla="*/ 914399 h 1168399"/>
              <a:gd name="connsiteX64" fmla="*/ 1363134 w 3471334"/>
              <a:gd name="connsiteY64" fmla="*/ 910166 h 1168399"/>
              <a:gd name="connsiteX65" fmla="*/ 1346200 w 3471334"/>
              <a:gd name="connsiteY65" fmla="*/ 905932 h 1168399"/>
              <a:gd name="connsiteX66" fmla="*/ 1295400 w 3471334"/>
              <a:gd name="connsiteY66" fmla="*/ 897466 h 1168399"/>
              <a:gd name="connsiteX67" fmla="*/ 1257300 w 3471334"/>
              <a:gd name="connsiteY67" fmla="*/ 888999 h 1168399"/>
              <a:gd name="connsiteX68" fmla="*/ 1227667 w 3471334"/>
              <a:gd name="connsiteY68" fmla="*/ 884766 h 1168399"/>
              <a:gd name="connsiteX69" fmla="*/ 1189567 w 3471334"/>
              <a:gd name="connsiteY69" fmla="*/ 876299 h 1168399"/>
              <a:gd name="connsiteX70" fmla="*/ 1147234 w 3471334"/>
              <a:gd name="connsiteY70" fmla="*/ 872066 h 1168399"/>
              <a:gd name="connsiteX71" fmla="*/ 1134534 w 3471334"/>
              <a:gd name="connsiteY71" fmla="*/ 867832 h 1168399"/>
              <a:gd name="connsiteX72" fmla="*/ 1066800 w 3471334"/>
              <a:gd name="connsiteY72" fmla="*/ 859366 h 1168399"/>
              <a:gd name="connsiteX73" fmla="*/ 994834 w 3471334"/>
              <a:gd name="connsiteY73" fmla="*/ 850899 h 1168399"/>
              <a:gd name="connsiteX74" fmla="*/ 973667 w 3471334"/>
              <a:gd name="connsiteY74" fmla="*/ 846666 h 1168399"/>
              <a:gd name="connsiteX75" fmla="*/ 893234 w 3471334"/>
              <a:gd name="connsiteY75" fmla="*/ 842432 h 1168399"/>
              <a:gd name="connsiteX76" fmla="*/ 804334 w 3471334"/>
              <a:gd name="connsiteY76" fmla="*/ 850899 h 1168399"/>
              <a:gd name="connsiteX77" fmla="*/ 762000 w 3471334"/>
              <a:gd name="connsiteY77" fmla="*/ 863599 h 1168399"/>
              <a:gd name="connsiteX78" fmla="*/ 749300 w 3471334"/>
              <a:gd name="connsiteY78" fmla="*/ 867832 h 1168399"/>
              <a:gd name="connsiteX79" fmla="*/ 732367 w 3471334"/>
              <a:gd name="connsiteY79" fmla="*/ 876299 h 1168399"/>
              <a:gd name="connsiteX80" fmla="*/ 706967 w 3471334"/>
              <a:gd name="connsiteY80" fmla="*/ 884766 h 1168399"/>
              <a:gd name="connsiteX81" fmla="*/ 690034 w 3471334"/>
              <a:gd name="connsiteY81" fmla="*/ 893232 h 1168399"/>
              <a:gd name="connsiteX82" fmla="*/ 677334 w 3471334"/>
              <a:gd name="connsiteY82" fmla="*/ 901699 h 1168399"/>
              <a:gd name="connsiteX83" fmla="*/ 651934 w 3471334"/>
              <a:gd name="connsiteY83" fmla="*/ 910166 h 1168399"/>
              <a:gd name="connsiteX84" fmla="*/ 622300 w 3471334"/>
              <a:gd name="connsiteY84" fmla="*/ 922866 h 1168399"/>
              <a:gd name="connsiteX85" fmla="*/ 592667 w 3471334"/>
              <a:gd name="connsiteY85" fmla="*/ 939799 h 1168399"/>
              <a:gd name="connsiteX86" fmla="*/ 558800 w 3471334"/>
              <a:gd name="connsiteY86" fmla="*/ 956732 h 1168399"/>
              <a:gd name="connsiteX87" fmla="*/ 546100 w 3471334"/>
              <a:gd name="connsiteY87" fmla="*/ 965199 h 1168399"/>
              <a:gd name="connsiteX88" fmla="*/ 529167 w 3471334"/>
              <a:gd name="connsiteY88" fmla="*/ 969432 h 1168399"/>
              <a:gd name="connsiteX89" fmla="*/ 512234 w 3471334"/>
              <a:gd name="connsiteY89" fmla="*/ 977899 h 1168399"/>
              <a:gd name="connsiteX90" fmla="*/ 499534 w 3471334"/>
              <a:gd name="connsiteY90" fmla="*/ 986366 h 1168399"/>
              <a:gd name="connsiteX91" fmla="*/ 478367 w 3471334"/>
              <a:gd name="connsiteY91" fmla="*/ 994832 h 1168399"/>
              <a:gd name="connsiteX92" fmla="*/ 444500 w 3471334"/>
              <a:gd name="connsiteY92" fmla="*/ 1007532 h 1168399"/>
              <a:gd name="connsiteX93" fmla="*/ 414867 w 3471334"/>
              <a:gd name="connsiteY93" fmla="*/ 1020232 h 1168399"/>
              <a:gd name="connsiteX94" fmla="*/ 385234 w 3471334"/>
              <a:gd name="connsiteY94" fmla="*/ 1032932 h 1168399"/>
              <a:gd name="connsiteX95" fmla="*/ 368300 w 3471334"/>
              <a:gd name="connsiteY95" fmla="*/ 1041399 h 1168399"/>
              <a:gd name="connsiteX96" fmla="*/ 351367 w 3471334"/>
              <a:gd name="connsiteY96" fmla="*/ 1045632 h 1168399"/>
              <a:gd name="connsiteX97" fmla="*/ 321734 w 3471334"/>
              <a:gd name="connsiteY97" fmla="*/ 1058332 h 1168399"/>
              <a:gd name="connsiteX98" fmla="*/ 304800 w 3471334"/>
              <a:gd name="connsiteY98" fmla="*/ 1066799 h 1168399"/>
              <a:gd name="connsiteX99" fmla="*/ 287867 w 3471334"/>
              <a:gd name="connsiteY99" fmla="*/ 1071032 h 1168399"/>
              <a:gd name="connsiteX100" fmla="*/ 254000 w 3471334"/>
              <a:gd name="connsiteY100" fmla="*/ 1087966 h 1168399"/>
              <a:gd name="connsiteX101" fmla="*/ 220134 w 3471334"/>
              <a:gd name="connsiteY101" fmla="*/ 1096432 h 1168399"/>
              <a:gd name="connsiteX102" fmla="*/ 190500 w 3471334"/>
              <a:gd name="connsiteY102" fmla="*/ 1109132 h 1168399"/>
              <a:gd name="connsiteX103" fmla="*/ 165100 w 3471334"/>
              <a:gd name="connsiteY103" fmla="*/ 1117599 h 1168399"/>
              <a:gd name="connsiteX104" fmla="*/ 148167 w 3471334"/>
              <a:gd name="connsiteY104" fmla="*/ 1121832 h 1168399"/>
              <a:gd name="connsiteX105" fmla="*/ 135467 w 3471334"/>
              <a:gd name="connsiteY105" fmla="*/ 1126066 h 1168399"/>
              <a:gd name="connsiteX106" fmla="*/ 93134 w 3471334"/>
              <a:gd name="connsiteY106" fmla="*/ 1134532 h 1168399"/>
              <a:gd name="connsiteX107" fmla="*/ 67734 w 3471334"/>
              <a:gd name="connsiteY107" fmla="*/ 1142999 h 1168399"/>
              <a:gd name="connsiteX108" fmla="*/ 33867 w 3471334"/>
              <a:gd name="connsiteY108" fmla="*/ 1151466 h 1168399"/>
              <a:gd name="connsiteX109" fmla="*/ 21167 w 3471334"/>
              <a:gd name="connsiteY109" fmla="*/ 1159932 h 1168399"/>
              <a:gd name="connsiteX110" fmla="*/ 4234 w 3471334"/>
              <a:gd name="connsiteY110" fmla="*/ 1168399 h 1168399"/>
              <a:gd name="connsiteX111" fmla="*/ 0 w 3471334"/>
              <a:gd name="connsiteY111" fmla="*/ 1168399 h 1168399"/>
              <a:gd name="connsiteX112" fmla="*/ 0 w 3471334"/>
              <a:gd name="connsiteY112" fmla="*/ 1168399 h 1168399"/>
              <a:gd name="connsiteX113" fmla="*/ 0 w 3471334"/>
              <a:gd name="connsiteY113" fmla="*/ 1168399 h 116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471334" h="1168399">
                <a:moveTo>
                  <a:pt x="3344334" y="59266"/>
                </a:moveTo>
                <a:lnTo>
                  <a:pt x="3471334" y="0"/>
                </a:lnTo>
                <a:cubicBezTo>
                  <a:pt x="3460045" y="7055"/>
                  <a:pt x="3340100" y="65616"/>
                  <a:pt x="3310467" y="80432"/>
                </a:cubicBezTo>
                <a:cubicBezTo>
                  <a:pt x="3280834" y="95248"/>
                  <a:pt x="3299013" y="85768"/>
                  <a:pt x="3293534" y="88899"/>
                </a:cubicBezTo>
                <a:cubicBezTo>
                  <a:pt x="3289117" y="91423"/>
                  <a:pt x="3285483" y="95300"/>
                  <a:pt x="3280834" y="97366"/>
                </a:cubicBezTo>
                <a:cubicBezTo>
                  <a:pt x="3272679" y="100991"/>
                  <a:pt x="3255434" y="105832"/>
                  <a:pt x="3255434" y="105832"/>
                </a:cubicBezTo>
                <a:cubicBezTo>
                  <a:pt x="3242679" y="114335"/>
                  <a:pt x="3240839" y="116321"/>
                  <a:pt x="3225800" y="122766"/>
                </a:cubicBezTo>
                <a:cubicBezTo>
                  <a:pt x="3221698" y="124524"/>
                  <a:pt x="3217333" y="125588"/>
                  <a:pt x="3213100" y="126999"/>
                </a:cubicBezTo>
                <a:cubicBezTo>
                  <a:pt x="3188692" y="143272"/>
                  <a:pt x="3212239" y="129182"/>
                  <a:pt x="3187700" y="139699"/>
                </a:cubicBezTo>
                <a:cubicBezTo>
                  <a:pt x="3172665" y="146143"/>
                  <a:pt x="3170819" y="148132"/>
                  <a:pt x="3158067" y="156632"/>
                </a:cubicBezTo>
                <a:cubicBezTo>
                  <a:pt x="3155245" y="160865"/>
                  <a:pt x="3153573" y="166154"/>
                  <a:pt x="3149600" y="169332"/>
                </a:cubicBezTo>
                <a:cubicBezTo>
                  <a:pt x="3146115" y="172120"/>
                  <a:pt x="3140891" y="171570"/>
                  <a:pt x="3136900" y="173566"/>
                </a:cubicBezTo>
                <a:cubicBezTo>
                  <a:pt x="3132349" y="175841"/>
                  <a:pt x="3128109" y="178775"/>
                  <a:pt x="3124200" y="182032"/>
                </a:cubicBezTo>
                <a:cubicBezTo>
                  <a:pt x="3103058" y="199650"/>
                  <a:pt x="3121120" y="191525"/>
                  <a:pt x="3098800" y="198966"/>
                </a:cubicBezTo>
                <a:cubicBezTo>
                  <a:pt x="3094567" y="203199"/>
                  <a:pt x="3090826" y="207990"/>
                  <a:pt x="3086100" y="211666"/>
                </a:cubicBezTo>
                <a:cubicBezTo>
                  <a:pt x="3078068" y="217913"/>
                  <a:pt x="3069167" y="222955"/>
                  <a:pt x="3060700" y="228599"/>
                </a:cubicBezTo>
                <a:cubicBezTo>
                  <a:pt x="3056467" y="231421"/>
                  <a:pt x="3051598" y="233468"/>
                  <a:pt x="3048000" y="237066"/>
                </a:cubicBezTo>
                <a:cubicBezTo>
                  <a:pt x="3043767" y="241299"/>
                  <a:pt x="3040026" y="246090"/>
                  <a:pt x="3035300" y="249766"/>
                </a:cubicBezTo>
                <a:cubicBezTo>
                  <a:pt x="3027268" y="256013"/>
                  <a:pt x="3009900" y="266699"/>
                  <a:pt x="3009900" y="266699"/>
                </a:cubicBezTo>
                <a:cubicBezTo>
                  <a:pt x="3007078" y="270932"/>
                  <a:pt x="3004814" y="275596"/>
                  <a:pt x="3001434" y="279399"/>
                </a:cubicBezTo>
                <a:cubicBezTo>
                  <a:pt x="2993479" y="288348"/>
                  <a:pt x="2982676" y="294836"/>
                  <a:pt x="2976034" y="304799"/>
                </a:cubicBezTo>
                <a:cubicBezTo>
                  <a:pt x="2956278" y="334432"/>
                  <a:pt x="2967567" y="324554"/>
                  <a:pt x="2946400" y="338666"/>
                </a:cubicBezTo>
                <a:lnTo>
                  <a:pt x="2921000" y="376766"/>
                </a:lnTo>
                <a:cubicBezTo>
                  <a:pt x="2918178" y="380999"/>
                  <a:pt x="2916132" y="385868"/>
                  <a:pt x="2912534" y="389466"/>
                </a:cubicBezTo>
                <a:lnTo>
                  <a:pt x="2899834" y="402166"/>
                </a:lnTo>
                <a:cubicBezTo>
                  <a:pt x="2892308" y="424742"/>
                  <a:pt x="2888382" y="440510"/>
                  <a:pt x="2874434" y="461432"/>
                </a:cubicBezTo>
                <a:lnTo>
                  <a:pt x="2857500" y="486832"/>
                </a:lnTo>
                <a:cubicBezTo>
                  <a:pt x="2849973" y="509415"/>
                  <a:pt x="2846053" y="525168"/>
                  <a:pt x="2832100" y="546099"/>
                </a:cubicBezTo>
                <a:cubicBezTo>
                  <a:pt x="2829278" y="550332"/>
                  <a:pt x="2825700" y="554150"/>
                  <a:pt x="2823634" y="558799"/>
                </a:cubicBezTo>
                <a:cubicBezTo>
                  <a:pt x="2803486" y="604134"/>
                  <a:pt x="2825860" y="568160"/>
                  <a:pt x="2806700" y="596899"/>
                </a:cubicBezTo>
                <a:cubicBezTo>
                  <a:pt x="2803759" y="605723"/>
                  <a:pt x="2799814" y="619555"/>
                  <a:pt x="2794000" y="626532"/>
                </a:cubicBezTo>
                <a:cubicBezTo>
                  <a:pt x="2790743" y="630441"/>
                  <a:pt x="2785533" y="632177"/>
                  <a:pt x="2781300" y="634999"/>
                </a:cubicBezTo>
                <a:cubicBezTo>
                  <a:pt x="2778478" y="639232"/>
                  <a:pt x="2775109" y="643148"/>
                  <a:pt x="2772834" y="647699"/>
                </a:cubicBezTo>
                <a:cubicBezTo>
                  <a:pt x="2770838" y="651690"/>
                  <a:pt x="2771075" y="656686"/>
                  <a:pt x="2768600" y="660399"/>
                </a:cubicBezTo>
                <a:cubicBezTo>
                  <a:pt x="2765279" y="665380"/>
                  <a:pt x="2759796" y="668553"/>
                  <a:pt x="2755900" y="673099"/>
                </a:cubicBezTo>
                <a:cubicBezTo>
                  <a:pt x="2751308" y="678456"/>
                  <a:pt x="2747792" y="684675"/>
                  <a:pt x="2743200" y="690032"/>
                </a:cubicBezTo>
                <a:cubicBezTo>
                  <a:pt x="2739304" y="694578"/>
                  <a:pt x="2734396" y="698186"/>
                  <a:pt x="2730500" y="702732"/>
                </a:cubicBezTo>
                <a:cubicBezTo>
                  <a:pt x="2725908" y="708089"/>
                  <a:pt x="2722392" y="714309"/>
                  <a:pt x="2717800" y="719666"/>
                </a:cubicBezTo>
                <a:cubicBezTo>
                  <a:pt x="2690157" y="751916"/>
                  <a:pt x="2721620" y="711613"/>
                  <a:pt x="2688167" y="745066"/>
                </a:cubicBezTo>
                <a:cubicBezTo>
                  <a:pt x="2683178" y="750055"/>
                  <a:pt x="2680740" y="757312"/>
                  <a:pt x="2675467" y="761999"/>
                </a:cubicBezTo>
                <a:cubicBezTo>
                  <a:pt x="2667862" y="768759"/>
                  <a:pt x="2657262" y="771737"/>
                  <a:pt x="2650067" y="778932"/>
                </a:cubicBezTo>
                <a:cubicBezTo>
                  <a:pt x="2645834" y="783165"/>
                  <a:pt x="2641913" y="787736"/>
                  <a:pt x="2637367" y="791632"/>
                </a:cubicBezTo>
                <a:cubicBezTo>
                  <a:pt x="2632010" y="796224"/>
                  <a:pt x="2625423" y="799343"/>
                  <a:pt x="2620434" y="804332"/>
                </a:cubicBezTo>
                <a:cubicBezTo>
                  <a:pt x="2616836" y="807930"/>
                  <a:pt x="2616135" y="814114"/>
                  <a:pt x="2611967" y="817032"/>
                </a:cubicBezTo>
                <a:cubicBezTo>
                  <a:pt x="2601627" y="824270"/>
                  <a:pt x="2587025" y="825041"/>
                  <a:pt x="2578100" y="833966"/>
                </a:cubicBezTo>
                <a:cubicBezTo>
                  <a:pt x="2553888" y="858178"/>
                  <a:pt x="2578185" y="836558"/>
                  <a:pt x="2548467" y="855132"/>
                </a:cubicBezTo>
                <a:cubicBezTo>
                  <a:pt x="2542484" y="858871"/>
                  <a:pt x="2537845" y="864677"/>
                  <a:pt x="2531534" y="867832"/>
                </a:cubicBezTo>
                <a:cubicBezTo>
                  <a:pt x="2523552" y="871823"/>
                  <a:pt x="2514116" y="872308"/>
                  <a:pt x="2506134" y="876299"/>
                </a:cubicBezTo>
                <a:cubicBezTo>
                  <a:pt x="2449956" y="904388"/>
                  <a:pt x="2520113" y="870307"/>
                  <a:pt x="2476500" y="888999"/>
                </a:cubicBezTo>
                <a:cubicBezTo>
                  <a:pt x="2470700" y="891485"/>
                  <a:pt x="2465426" y="895122"/>
                  <a:pt x="2459567" y="897466"/>
                </a:cubicBezTo>
                <a:cubicBezTo>
                  <a:pt x="2410533" y="917079"/>
                  <a:pt x="2454634" y="897699"/>
                  <a:pt x="2417234" y="910166"/>
                </a:cubicBezTo>
                <a:cubicBezTo>
                  <a:pt x="2392141" y="918530"/>
                  <a:pt x="2402309" y="918521"/>
                  <a:pt x="2379134" y="922866"/>
                </a:cubicBezTo>
                <a:cubicBezTo>
                  <a:pt x="2362261" y="926030"/>
                  <a:pt x="2345368" y="929202"/>
                  <a:pt x="2328334" y="931332"/>
                </a:cubicBezTo>
                <a:cubicBezTo>
                  <a:pt x="2317045" y="932743"/>
                  <a:pt x="2305689" y="933696"/>
                  <a:pt x="2294467" y="935566"/>
                </a:cubicBezTo>
                <a:cubicBezTo>
                  <a:pt x="2288728" y="936523"/>
                  <a:pt x="2283294" y="938976"/>
                  <a:pt x="2277534" y="939799"/>
                </a:cubicBezTo>
                <a:cubicBezTo>
                  <a:pt x="2263495" y="941804"/>
                  <a:pt x="2249288" y="942406"/>
                  <a:pt x="2235200" y="944032"/>
                </a:cubicBezTo>
                <a:cubicBezTo>
                  <a:pt x="2128885" y="956299"/>
                  <a:pt x="2206515" y="949896"/>
                  <a:pt x="2103967" y="956732"/>
                </a:cubicBezTo>
                <a:lnTo>
                  <a:pt x="1651000" y="952499"/>
                </a:lnTo>
                <a:cubicBezTo>
                  <a:pt x="1635416" y="952235"/>
                  <a:pt x="1619943" y="949817"/>
                  <a:pt x="1604434" y="948266"/>
                </a:cubicBezTo>
                <a:cubicBezTo>
                  <a:pt x="1591719" y="946994"/>
                  <a:pt x="1579005" y="945685"/>
                  <a:pt x="1566334" y="944032"/>
                </a:cubicBezTo>
                <a:cubicBezTo>
                  <a:pt x="1546545" y="941451"/>
                  <a:pt x="1526924" y="937552"/>
                  <a:pt x="1507067" y="935566"/>
                </a:cubicBezTo>
                <a:lnTo>
                  <a:pt x="1464734" y="931332"/>
                </a:lnTo>
                <a:cubicBezTo>
                  <a:pt x="1381730" y="910583"/>
                  <a:pt x="1468345" y="931665"/>
                  <a:pt x="1409700" y="918632"/>
                </a:cubicBezTo>
                <a:cubicBezTo>
                  <a:pt x="1404021" y="917370"/>
                  <a:pt x="1398491" y="915440"/>
                  <a:pt x="1392767" y="914399"/>
                </a:cubicBezTo>
                <a:cubicBezTo>
                  <a:pt x="1382950" y="912614"/>
                  <a:pt x="1372951" y="911951"/>
                  <a:pt x="1363134" y="910166"/>
                </a:cubicBezTo>
                <a:cubicBezTo>
                  <a:pt x="1357409" y="909125"/>
                  <a:pt x="1351919" y="907004"/>
                  <a:pt x="1346200" y="905932"/>
                </a:cubicBezTo>
                <a:cubicBezTo>
                  <a:pt x="1329327" y="902768"/>
                  <a:pt x="1312054" y="901630"/>
                  <a:pt x="1295400" y="897466"/>
                </a:cubicBezTo>
                <a:cubicBezTo>
                  <a:pt x="1280170" y="893658"/>
                  <a:pt x="1273433" y="891688"/>
                  <a:pt x="1257300" y="888999"/>
                </a:cubicBezTo>
                <a:cubicBezTo>
                  <a:pt x="1247458" y="887359"/>
                  <a:pt x="1237484" y="886551"/>
                  <a:pt x="1227667" y="884766"/>
                </a:cubicBezTo>
                <a:cubicBezTo>
                  <a:pt x="1199983" y="879732"/>
                  <a:pt x="1221103" y="880503"/>
                  <a:pt x="1189567" y="876299"/>
                </a:cubicBezTo>
                <a:cubicBezTo>
                  <a:pt x="1175510" y="874425"/>
                  <a:pt x="1161345" y="873477"/>
                  <a:pt x="1147234" y="872066"/>
                </a:cubicBezTo>
                <a:cubicBezTo>
                  <a:pt x="1143001" y="870655"/>
                  <a:pt x="1138890" y="868800"/>
                  <a:pt x="1134534" y="867832"/>
                </a:cubicBezTo>
                <a:cubicBezTo>
                  <a:pt x="1113054" y="863058"/>
                  <a:pt x="1088086" y="861494"/>
                  <a:pt x="1066800" y="859366"/>
                </a:cubicBezTo>
                <a:cubicBezTo>
                  <a:pt x="1027285" y="849485"/>
                  <a:pt x="1070635" y="859321"/>
                  <a:pt x="994834" y="850899"/>
                </a:cubicBezTo>
                <a:cubicBezTo>
                  <a:pt x="987683" y="850104"/>
                  <a:pt x="980838" y="847264"/>
                  <a:pt x="973667" y="846666"/>
                </a:cubicBezTo>
                <a:cubicBezTo>
                  <a:pt x="946912" y="844436"/>
                  <a:pt x="920045" y="843843"/>
                  <a:pt x="893234" y="842432"/>
                </a:cubicBezTo>
                <a:cubicBezTo>
                  <a:pt x="866000" y="844527"/>
                  <a:pt x="832254" y="846246"/>
                  <a:pt x="804334" y="850899"/>
                </a:cubicBezTo>
                <a:cubicBezTo>
                  <a:pt x="791533" y="853032"/>
                  <a:pt x="773300" y="859832"/>
                  <a:pt x="762000" y="863599"/>
                </a:cubicBezTo>
                <a:cubicBezTo>
                  <a:pt x="757767" y="865010"/>
                  <a:pt x="753291" y="865836"/>
                  <a:pt x="749300" y="867832"/>
                </a:cubicBezTo>
                <a:cubicBezTo>
                  <a:pt x="743656" y="870654"/>
                  <a:pt x="738226" y="873955"/>
                  <a:pt x="732367" y="876299"/>
                </a:cubicBezTo>
                <a:cubicBezTo>
                  <a:pt x="724081" y="879614"/>
                  <a:pt x="714950" y="880775"/>
                  <a:pt x="706967" y="884766"/>
                </a:cubicBezTo>
                <a:cubicBezTo>
                  <a:pt x="701323" y="887588"/>
                  <a:pt x="695513" y="890101"/>
                  <a:pt x="690034" y="893232"/>
                </a:cubicBezTo>
                <a:cubicBezTo>
                  <a:pt x="685616" y="895756"/>
                  <a:pt x="681983" y="899633"/>
                  <a:pt x="677334" y="901699"/>
                </a:cubicBezTo>
                <a:cubicBezTo>
                  <a:pt x="669179" y="905324"/>
                  <a:pt x="659917" y="906175"/>
                  <a:pt x="651934" y="910166"/>
                </a:cubicBezTo>
                <a:cubicBezTo>
                  <a:pt x="595758" y="938250"/>
                  <a:pt x="665912" y="904175"/>
                  <a:pt x="622300" y="922866"/>
                </a:cubicBezTo>
                <a:cubicBezTo>
                  <a:pt x="590844" y="936347"/>
                  <a:pt x="618658" y="925622"/>
                  <a:pt x="592667" y="939799"/>
                </a:cubicBezTo>
                <a:cubicBezTo>
                  <a:pt x="581587" y="945843"/>
                  <a:pt x="569302" y="949731"/>
                  <a:pt x="558800" y="956732"/>
                </a:cubicBezTo>
                <a:cubicBezTo>
                  <a:pt x="554567" y="959554"/>
                  <a:pt x="550777" y="963195"/>
                  <a:pt x="546100" y="965199"/>
                </a:cubicBezTo>
                <a:cubicBezTo>
                  <a:pt x="540752" y="967491"/>
                  <a:pt x="534811" y="968021"/>
                  <a:pt x="529167" y="969432"/>
                </a:cubicBezTo>
                <a:cubicBezTo>
                  <a:pt x="523523" y="972254"/>
                  <a:pt x="517713" y="974768"/>
                  <a:pt x="512234" y="977899"/>
                </a:cubicBezTo>
                <a:cubicBezTo>
                  <a:pt x="507817" y="980423"/>
                  <a:pt x="504085" y="984091"/>
                  <a:pt x="499534" y="986366"/>
                </a:cubicBezTo>
                <a:cubicBezTo>
                  <a:pt x="492737" y="989764"/>
                  <a:pt x="485311" y="991746"/>
                  <a:pt x="478367" y="994832"/>
                </a:cubicBezTo>
                <a:cubicBezTo>
                  <a:pt x="449901" y="1007483"/>
                  <a:pt x="473391" y="1000310"/>
                  <a:pt x="444500" y="1007532"/>
                </a:cubicBezTo>
                <a:cubicBezTo>
                  <a:pt x="412615" y="1028789"/>
                  <a:pt x="453138" y="1003830"/>
                  <a:pt x="414867" y="1020232"/>
                </a:cubicBezTo>
                <a:cubicBezTo>
                  <a:pt x="373939" y="1037773"/>
                  <a:pt x="433846" y="1020780"/>
                  <a:pt x="385234" y="1032932"/>
                </a:cubicBezTo>
                <a:cubicBezTo>
                  <a:pt x="379589" y="1035754"/>
                  <a:pt x="374209" y="1039183"/>
                  <a:pt x="368300" y="1041399"/>
                </a:cubicBezTo>
                <a:cubicBezTo>
                  <a:pt x="362852" y="1043442"/>
                  <a:pt x="356715" y="1043340"/>
                  <a:pt x="351367" y="1045632"/>
                </a:cubicBezTo>
                <a:cubicBezTo>
                  <a:pt x="310439" y="1063173"/>
                  <a:pt x="370346" y="1046180"/>
                  <a:pt x="321734" y="1058332"/>
                </a:cubicBezTo>
                <a:cubicBezTo>
                  <a:pt x="316089" y="1061154"/>
                  <a:pt x="310709" y="1064583"/>
                  <a:pt x="304800" y="1066799"/>
                </a:cubicBezTo>
                <a:cubicBezTo>
                  <a:pt x="299352" y="1068842"/>
                  <a:pt x="293237" y="1068794"/>
                  <a:pt x="287867" y="1071032"/>
                </a:cubicBezTo>
                <a:cubicBezTo>
                  <a:pt x="276216" y="1075887"/>
                  <a:pt x="266245" y="1084905"/>
                  <a:pt x="254000" y="1087966"/>
                </a:cubicBezTo>
                <a:lnTo>
                  <a:pt x="220134" y="1096432"/>
                </a:lnTo>
                <a:cubicBezTo>
                  <a:pt x="199984" y="1109866"/>
                  <a:pt x="215354" y="1101676"/>
                  <a:pt x="190500" y="1109132"/>
                </a:cubicBezTo>
                <a:cubicBezTo>
                  <a:pt x="181952" y="1111696"/>
                  <a:pt x="173758" y="1115435"/>
                  <a:pt x="165100" y="1117599"/>
                </a:cubicBezTo>
                <a:cubicBezTo>
                  <a:pt x="159456" y="1119010"/>
                  <a:pt x="153761" y="1120234"/>
                  <a:pt x="148167" y="1121832"/>
                </a:cubicBezTo>
                <a:cubicBezTo>
                  <a:pt x="143876" y="1123058"/>
                  <a:pt x="139815" y="1125063"/>
                  <a:pt x="135467" y="1126066"/>
                </a:cubicBezTo>
                <a:cubicBezTo>
                  <a:pt x="121445" y="1129302"/>
                  <a:pt x="106786" y="1129981"/>
                  <a:pt x="93134" y="1134532"/>
                </a:cubicBezTo>
                <a:cubicBezTo>
                  <a:pt x="84667" y="1137354"/>
                  <a:pt x="76392" y="1140834"/>
                  <a:pt x="67734" y="1142999"/>
                </a:cubicBezTo>
                <a:lnTo>
                  <a:pt x="33867" y="1151466"/>
                </a:lnTo>
                <a:cubicBezTo>
                  <a:pt x="29634" y="1154288"/>
                  <a:pt x="25718" y="1157657"/>
                  <a:pt x="21167" y="1159932"/>
                </a:cubicBezTo>
                <a:cubicBezTo>
                  <a:pt x="1711" y="1169660"/>
                  <a:pt x="13797" y="1158836"/>
                  <a:pt x="4234" y="1168399"/>
                </a:cubicBezTo>
                <a:lnTo>
                  <a:pt x="0" y="1168399"/>
                </a:lnTo>
                <a:lnTo>
                  <a:pt x="0" y="1168399"/>
                </a:lnTo>
                <a:lnTo>
                  <a:pt x="0" y="1168399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pic>
        <p:nvPicPr>
          <p:cNvPr id="86" name="Picture 85" descr="MAX_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61" y="3939152"/>
            <a:ext cx="599893" cy="167843"/>
          </a:xfrm>
          <a:prstGeom prst="rect">
            <a:avLst/>
          </a:prstGeom>
        </p:spPr>
      </p:pic>
      <p:pic>
        <p:nvPicPr>
          <p:cNvPr id="92" name="Picture 91" descr="um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00" y="3810844"/>
            <a:ext cx="303879" cy="231962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131188" y="3744724"/>
            <a:ext cx="624981" cy="294131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UMD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6667" y="838790"/>
            <a:ext cx="3558738" cy="1002017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0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</a:t>
            </a:r>
            <a:r>
              <a:rPr lang="en-US" sz="10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10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-SENSE-RM provide Resource models to SENSE-O</a:t>
            </a:r>
          </a:p>
          <a:p>
            <a:r>
              <a:rPr lang="en-US" sz="10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-SENSE-O builds end</a:t>
            </a:r>
            <a:r>
              <a:rPr lang="en-US" sz="10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-to-end Model</a:t>
            </a:r>
          </a:p>
          <a:p>
            <a:r>
              <a:rPr lang="en-US" sz="10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-Batch Provisioning of three P2P connections (UMD/MAX to Caltech-Booth, FNAL to Caltech-Booth, FNAL to Caltech) </a:t>
            </a:r>
          </a:p>
          <a:p>
            <a:r>
              <a:rPr lang="en-US" sz="10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0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0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ataflow </a:t>
            </a:r>
            <a:r>
              <a:rPr lang="en-US" sz="10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end systems using FDT</a:t>
            </a:r>
          </a:p>
        </p:txBody>
      </p:sp>
      <p:sp>
        <p:nvSpPr>
          <p:cNvPr id="85" name="Content Placeholder 3"/>
          <p:cNvSpPr txBox="1">
            <a:spLocks/>
          </p:cNvSpPr>
          <p:nvPr/>
        </p:nvSpPr>
        <p:spPr bwMode="auto">
          <a:xfrm>
            <a:off x="2147793" y="563841"/>
            <a:ext cx="4075206" cy="5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F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CC33"/>
                </a:solidFill>
              </a:rPr>
              <a:t>(see us for a demonstration) </a:t>
            </a:r>
            <a:endParaRPr lang="en-US" sz="2000" dirty="0">
              <a:solidFill>
                <a:srgbClr val="FF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26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3 0.00602 L 0.21102 -0.18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5" y="-96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9667E-7 8.52246E-7 L 0.22737 -0.4022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0" y="-20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5376E-6 3.95553E-6 L 0.03396 -0.19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8" y="-99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8933E-6 1.31079E-6 L 0.00273 -0.378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8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335E-6 -2.45484E-7 L -0.04679 -0.19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" y="-9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94E-6 1.7786E-6 L -0.18138 -0.38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9" y="-19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1473E-6 3.80732E-6 L -0.32511 -0.32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164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12" grpId="0"/>
      <p:bldP spid="288" grpId="0" animBg="1"/>
      <p:bldP spid="2" grpId="0" animBg="1"/>
      <p:bldP spid="88" grpId="1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05979"/>
            <a:ext cx="8229600" cy="34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SENSE Project Status</a:t>
            </a:r>
            <a:endParaRPr lang="en-US" sz="31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7756" y="749166"/>
            <a:ext cx="8229600" cy="3822833"/>
          </a:xfrm>
        </p:spPr>
        <p:txBody>
          <a:bodyPr/>
          <a:lstStyle/>
          <a:p>
            <a:r>
              <a:rPr lang="en-US" sz="2000" dirty="0">
                <a:solidFill>
                  <a:srgbClr val="00FF00"/>
                </a:solidFill>
              </a:rPr>
              <a:t>Start of second year of three year project</a:t>
            </a:r>
          </a:p>
          <a:p>
            <a:r>
              <a:rPr lang="en-US" sz="2000" dirty="0">
                <a:solidFill>
                  <a:srgbClr val="00FF00"/>
                </a:solidFill>
              </a:rPr>
              <a:t>Initial versions of the following complete: Network Resource Manager, EndSite/DTN Resource Manager, Orchestrator</a:t>
            </a:r>
          </a:p>
          <a:p>
            <a:r>
              <a:rPr lang="en-US" sz="2000" dirty="0">
                <a:solidFill>
                  <a:srgbClr val="00FF00"/>
                </a:solidFill>
              </a:rPr>
              <a:t>Following functions complete: Resource Model Generation and processing, resource computation, abstract service requests, basic layer 2 P2P service instantiation</a:t>
            </a:r>
          </a:p>
          <a:p>
            <a:r>
              <a:rPr lang="en-US" sz="2000" dirty="0">
                <a:solidFill>
                  <a:srgbClr val="00FF00"/>
                </a:solidFill>
              </a:rPr>
              <a:t>To do list: negotiation, additional QoS, multi-point, resource computation for more complex services and questions, scheduling, lifecycle services monitoring and troubleshooting, application workflow agent and northbound API, preemption, strict/loose hops, application integration</a:t>
            </a:r>
          </a:p>
          <a:p>
            <a:endParaRPr lang="en-US" sz="2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88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181674"/>
            <a:ext cx="9144000" cy="79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100" b="1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SENSE</a:t>
            </a:r>
          </a:p>
          <a:p>
            <a:r>
              <a:rPr lang="en-US" sz="3100" b="1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Interesting Research Questions</a:t>
            </a:r>
            <a:endParaRPr lang="en-US" sz="31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6987" y="1162348"/>
            <a:ext cx="8229600" cy="3625694"/>
          </a:xfrm>
        </p:spPr>
        <p:txBody>
          <a:bodyPr/>
          <a:lstStyle/>
          <a:p>
            <a:r>
              <a:rPr lang="en-US" sz="1700" dirty="0" smtClean="0">
                <a:solidFill>
                  <a:srgbClr val="00FF00"/>
                </a:solidFill>
              </a:rPr>
              <a:t>Tradeoffs between scaling and real-time performance</a:t>
            </a:r>
          </a:p>
          <a:p>
            <a:pPr lvl="1"/>
            <a:r>
              <a:rPr lang="en-US" sz="1400" dirty="0" smtClean="0">
                <a:solidFill>
                  <a:srgbClr val="00FF00"/>
                </a:solidFill>
              </a:rPr>
              <a:t>How to make this dynamic/configurable to adjust based on conditions and application needs</a:t>
            </a:r>
          </a:p>
          <a:p>
            <a:r>
              <a:rPr lang="en-US" sz="1700" dirty="0" smtClean="0">
                <a:solidFill>
                  <a:srgbClr val="00FF00"/>
                </a:solidFill>
              </a:rPr>
              <a:t>Which information/states should be routinely exchanged between Resource Manager(s) and Orchestrator?  Which information should be accessible on demand? </a:t>
            </a:r>
          </a:p>
          <a:p>
            <a:pPr lvl="1"/>
            <a:r>
              <a:rPr lang="en-US" sz="1400" dirty="0" smtClean="0">
                <a:solidFill>
                  <a:srgbClr val="00FF00"/>
                </a:solidFill>
              </a:rPr>
              <a:t>How to make this </a:t>
            </a:r>
            <a:r>
              <a:rPr lang="en-US" sz="1400" dirty="0">
                <a:solidFill>
                  <a:srgbClr val="00FF00"/>
                </a:solidFill>
              </a:rPr>
              <a:t>dynamic/configurable to adjust based </a:t>
            </a:r>
            <a:r>
              <a:rPr lang="en-US" sz="1400" dirty="0" smtClean="0">
                <a:solidFill>
                  <a:srgbClr val="00FF00"/>
                </a:solidFill>
              </a:rPr>
              <a:t>on different Resource Manager capabilities and policies?</a:t>
            </a:r>
          </a:p>
          <a:p>
            <a:r>
              <a:rPr lang="en-US" sz="1700" dirty="0" smtClean="0">
                <a:solidFill>
                  <a:srgbClr val="00FF00"/>
                </a:solidFill>
              </a:rPr>
              <a:t>What is the right level of abstraction for Application Agent to SENSE system interactions?   Is it necessary to provide a variable levels from highly abstract to very detailed and resource specific?</a:t>
            </a:r>
          </a:p>
          <a:p>
            <a:r>
              <a:rPr lang="en-US" sz="1700" dirty="0" smtClean="0">
                <a:solidFill>
                  <a:srgbClr val="00FF00"/>
                </a:solidFill>
              </a:rPr>
              <a:t>What is the best method for realizing multi-domain, multi-resource authentication and authorization? What is the proper granularity for this?  User? Project? Domain? Individual network and end system resource elements? Flows?</a:t>
            </a:r>
            <a:endParaRPr lang="en-US" sz="1700" dirty="0">
              <a:solidFill>
                <a:srgbClr val="00FF00"/>
              </a:solidFill>
            </a:endParaRPr>
          </a:p>
          <a:p>
            <a:endParaRPr lang="en-US" sz="17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20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Thanks!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28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84" y="0"/>
            <a:ext cx="8229600" cy="588253"/>
          </a:xfrm>
        </p:spPr>
        <p:txBody>
          <a:bodyPr/>
          <a:lstStyle/>
          <a:p>
            <a:r>
              <a:rPr lang="en-US" sz="3100" b="1" dirty="0">
                <a:solidFill>
                  <a:srgbClr val="FFFF00"/>
                </a:solidFill>
              </a:rPr>
              <a:t>SENSE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5036" y="622690"/>
            <a:ext cx="3338130" cy="4068365"/>
          </a:xfrm>
        </p:spPr>
        <p:txBody>
          <a:bodyPr/>
          <a:lstStyle/>
          <a:p>
            <a:r>
              <a:rPr lang="en-US" sz="2400" dirty="0">
                <a:solidFill>
                  <a:srgbClr val="00FF00"/>
                </a:solidFill>
              </a:rPr>
              <a:t>ESnet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Inder</a:t>
            </a:r>
            <a:r>
              <a:rPr lang="en-US" dirty="0" smtClean="0">
                <a:solidFill>
                  <a:srgbClr val="FFFFFF"/>
                </a:solidFill>
              </a:rPr>
              <a:t> Monga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Chin </a:t>
            </a:r>
            <a:r>
              <a:rPr lang="en-US" dirty="0" err="1" smtClean="0">
                <a:solidFill>
                  <a:srgbClr val="FFFFFF"/>
                </a:solidFill>
              </a:rPr>
              <a:t>Guok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John </a:t>
            </a:r>
            <a:r>
              <a:rPr lang="en-US" dirty="0" err="1" smtClean="0">
                <a:solidFill>
                  <a:srgbClr val="FFFFFF"/>
                </a:solidFill>
              </a:rPr>
              <a:t>MacAuley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sz="2400" dirty="0" err="1">
                <a:solidFill>
                  <a:srgbClr val="00FF00"/>
                </a:solidFill>
              </a:rPr>
              <a:t>Fermilab</a:t>
            </a:r>
            <a:endParaRPr lang="en-US" sz="2400" dirty="0">
              <a:solidFill>
                <a:srgbClr val="00FF00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Phil </a:t>
            </a:r>
            <a:r>
              <a:rPr lang="en-US" dirty="0" err="1" smtClean="0">
                <a:solidFill>
                  <a:srgbClr val="FFFFFF"/>
                </a:solidFill>
              </a:rPr>
              <a:t>Demar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00FF00"/>
                </a:solidFill>
              </a:rPr>
              <a:t>ANL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Linda Winkler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NERSC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Damian Hazen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690658" y="622690"/>
            <a:ext cx="3569677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F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400" dirty="0">
                <a:solidFill>
                  <a:srgbClr val="00FF00"/>
                </a:solidFill>
              </a:rPr>
              <a:t>Caltech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Harvey Newman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Justas </a:t>
            </a:r>
            <a:r>
              <a:rPr lang="en-US" dirty="0" err="1" smtClean="0">
                <a:solidFill>
                  <a:srgbClr val="FFFFFF"/>
                </a:solidFill>
              </a:rPr>
              <a:t>Balcas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Maria </a:t>
            </a:r>
            <a:r>
              <a:rPr lang="en-US" dirty="0" err="1" smtClean="0">
                <a:solidFill>
                  <a:srgbClr val="FFFFFF"/>
                </a:solidFill>
              </a:rPr>
              <a:t>Spiropulu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00FF00"/>
                </a:solidFill>
              </a:rPr>
              <a:t>University of Maryland/Mid-Atlantic Crossroads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Tom Lehman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Xi Yang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05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49" y="46591"/>
            <a:ext cx="8229600" cy="85725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What Research Problem(s) are We Solving?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42" y="850526"/>
            <a:ext cx="8229600" cy="3394472"/>
          </a:xfrm>
        </p:spPr>
        <p:txBody>
          <a:bodyPr/>
          <a:lstStyle/>
          <a:p>
            <a:r>
              <a:rPr lang="en-US" sz="2400" dirty="0">
                <a:solidFill>
                  <a:srgbClr val="00FF00"/>
                </a:solidFill>
              </a:rPr>
              <a:t>Distributed scientific workflows need end-to-end automation so the focus can be on </a:t>
            </a:r>
            <a:r>
              <a:rPr lang="en-US" sz="2400" dirty="0" smtClean="0">
                <a:solidFill>
                  <a:srgbClr val="00FF00"/>
                </a:solidFill>
              </a:rPr>
              <a:t>science, and not </a:t>
            </a:r>
            <a:r>
              <a:rPr lang="en-US" sz="2400" dirty="0">
                <a:solidFill>
                  <a:srgbClr val="00FF00"/>
                </a:solidFill>
              </a:rPr>
              <a:t>infrastructure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Manual provisioning and infrastructure debugging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takes time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No service consistency </a:t>
            </a:r>
            <a:r>
              <a:rPr lang="en-US" sz="2000" dirty="0" smtClean="0">
                <a:solidFill>
                  <a:schemeClr val="bg1"/>
                </a:solidFill>
              </a:rPr>
              <a:t>across domains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No </a:t>
            </a:r>
            <a:r>
              <a:rPr lang="en-US" sz="2000" dirty="0">
                <a:solidFill>
                  <a:schemeClr val="bg1"/>
                </a:solidFill>
              </a:rPr>
              <a:t>service visibility or automated troubleshooting across </a:t>
            </a:r>
            <a:r>
              <a:rPr lang="en-US" sz="2000" dirty="0" smtClean="0">
                <a:solidFill>
                  <a:schemeClr val="bg1"/>
                </a:solidFill>
              </a:rPr>
              <a:t>domains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Lack of realtime information from domains impedes development of intelligent services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60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49" y="128856"/>
            <a:ext cx="8229600" cy="85725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What Research Problem(s) are We Solving?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68" y="943075"/>
            <a:ext cx="8229600" cy="3394472"/>
          </a:xfrm>
        </p:spPr>
        <p:txBody>
          <a:bodyPr/>
          <a:lstStyle/>
          <a:p>
            <a:r>
              <a:rPr lang="en-US" sz="2000" dirty="0">
                <a:solidFill>
                  <a:srgbClr val="00FF00"/>
                </a:solidFill>
              </a:rPr>
              <a:t>Science application workflows need to drive network service provisioning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Network programming APIs usually not intuitive and require detailed network knowledge, some not pre-known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Detailed network information needed, usually not easily </a:t>
            </a:r>
            <a:r>
              <a:rPr lang="en-US" sz="1800" dirty="0" smtClean="0">
                <a:solidFill>
                  <a:schemeClr val="bg1"/>
                </a:solidFill>
              </a:rPr>
              <a:t>available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Efficient use of resources  </a:t>
            </a:r>
          </a:p>
          <a:p>
            <a:r>
              <a:rPr lang="en-US" sz="2000" dirty="0" smtClean="0">
                <a:solidFill>
                  <a:srgbClr val="00FF00"/>
                </a:solidFill>
              </a:rPr>
              <a:t>Multi-domain orchestration requires service visibility and troubleshooting</a:t>
            </a:r>
            <a:endParaRPr lang="en-US" sz="2000" dirty="0">
              <a:solidFill>
                <a:srgbClr val="00FF00"/>
              </a:solidFill>
            </a:endParaRP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Data APIs across domains for applications, users, network administrators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Performance, service statistics, topology, capability, etc.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Exchange of ‘scoped’ and authorized information</a:t>
            </a:r>
          </a:p>
        </p:txBody>
      </p:sp>
    </p:spTree>
    <p:extLst>
      <p:ext uri="{BB962C8B-B14F-4D97-AF65-F5344CB8AC3E}">
        <p14:creationId xmlns:p14="http://schemas.microsoft.com/office/powerpoint/2010/main" val="6249572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78" y="651618"/>
            <a:ext cx="8616818" cy="41866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FF00"/>
                </a:solidFill>
              </a:rPr>
              <a:t>A new paradigm for Application to Network Interactions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Intent Based </a:t>
            </a:r>
            <a:r>
              <a:rPr lang="mr-IN" sz="2400" dirty="0">
                <a:solidFill>
                  <a:srgbClr val="00FF00"/>
                </a:solidFill>
              </a:rPr>
              <a:t>–</a:t>
            </a:r>
            <a:r>
              <a:rPr lang="en-US" sz="2400" dirty="0">
                <a:solidFill>
                  <a:srgbClr val="00FF00"/>
                </a:solidFill>
              </a:rPr>
              <a:t> Abstract requests and </a:t>
            </a:r>
            <a:r>
              <a:rPr lang="en-US" sz="2400" u="sng" dirty="0">
                <a:solidFill>
                  <a:srgbClr val="00FF00"/>
                </a:solidFill>
              </a:rPr>
              <a:t>questions</a:t>
            </a:r>
            <a:r>
              <a:rPr lang="en-US" sz="2400" dirty="0">
                <a:solidFill>
                  <a:srgbClr val="00FF00"/>
                </a:solidFill>
              </a:rPr>
              <a:t> in the context of the application objectives.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Interactive</a:t>
            </a:r>
            <a:r>
              <a:rPr lang="en-US" sz="2400" dirty="0"/>
              <a:t> </a:t>
            </a:r>
            <a:r>
              <a:rPr lang="mr-IN" sz="2400" dirty="0">
                <a:solidFill>
                  <a:srgbClr val="00FF00"/>
                </a:solidFill>
              </a:rPr>
              <a:t>–</a:t>
            </a:r>
            <a:r>
              <a:rPr lang="en-US" sz="2400" dirty="0">
                <a:solidFill>
                  <a:srgbClr val="00FF00"/>
                </a:solidFill>
              </a:rPr>
              <a:t> what is possible? what is recommended? let’s negotiate.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Real-time </a:t>
            </a:r>
            <a:r>
              <a:rPr lang="mr-IN" sz="2400" dirty="0">
                <a:solidFill>
                  <a:srgbClr val="00FF00"/>
                </a:solidFill>
              </a:rPr>
              <a:t>–</a:t>
            </a:r>
            <a:r>
              <a:rPr lang="en-US" sz="2400" dirty="0">
                <a:solidFill>
                  <a:srgbClr val="00FF00"/>
                </a:solidFill>
              </a:rPr>
              <a:t> resource availability, provisioning options, service status, troubleshooting.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End-to-End </a:t>
            </a:r>
            <a:r>
              <a:rPr lang="mr-IN" sz="2400" dirty="0">
                <a:solidFill>
                  <a:srgbClr val="00FF00"/>
                </a:solidFill>
              </a:rPr>
              <a:t>–</a:t>
            </a:r>
            <a:r>
              <a:rPr lang="en-US" sz="2400" dirty="0">
                <a:solidFill>
                  <a:srgbClr val="00FF00"/>
                </a:solidFill>
              </a:rPr>
              <a:t> multi-domain networks, end sites, and the network stack inside the end </a:t>
            </a:r>
            <a:r>
              <a:rPr lang="en-US" sz="2400" dirty="0" smtClean="0">
                <a:solidFill>
                  <a:srgbClr val="00FF00"/>
                </a:solidFill>
              </a:rPr>
              <a:t>systems.</a:t>
            </a:r>
            <a:endParaRPr lang="en-US" sz="2400" dirty="0">
              <a:solidFill>
                <a:srgbClr val="00FF00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Full Service Lifecycle Interactions </a:t>
            </a:r>
            <a:r>
              <a:rPr lang="mr-IN" sz="2400" dirty="0">
                <a:solidFill>
                  <a:srgbClr val="00FF00"/>
                </a:solidFill>
              </a:rPr>
              <a:t>–</a:t>
            </a:r>
            <a:r>
              <a:rPr lang="en-US" sz="2400" dirty="0">
                <a:solidFill>
                  <a:srgbClr val="00FF00"/>
                </a:solidFill>
              </a:rPr>
              <a:t> continuous conversation between application and network for the service </a:t>
            </a:r>
            <a:r>
              <a:rPr lang="en-US" sz="2400" dirty="0" smtClean="0">
                <a:solidFill>
                  <a:srgbClr val="00FF00"/>
                </a:solidFill>
              </a:rPr>
              <a:t>duration.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149" y="0"/>
            <a:ext cx="8229600" cy="857250"/>
          </a:xfrm>
        </p:spPr>
        <p:txBody>
          <a:bodyPr/>
          <a:lstStyle/>
          <a:p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Vision and Objectives</a:t>
            </a:r>
            <a:endParaRPr lang="en-US" sz="3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68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Straight Connector 260"/>
          <p:cNvCxnSpPr>
            <a:stCxn id="93" idx="0"/>
            <a:endCxn id="84" idx="1"/>
          </p:cNvCxnSpPr>
          <p:nvPr/>
        </p:nvCxnSpPr>
        <p:spPr bwMode="auto">
          <a:xfrm flipV="1">
            <a:off x="1438809" y="1984153"/>
            <a:ext cx="1869670" cy="955244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22" idx="1"/>
            <a:endCxn id="183" idx="3"/>
          </p:cNvCxnSpPr>
          <p:nvPr/>
        </p:nvCxnSpPr>
        <p:spPr bwMode="auto">
          <a:xfrm flipH="1" flipV="1">
            <a:off x="1640445" y="3531274"/>
            <a:ext cx="1963149" cy="11242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>
            <a:stCxn id="22" idx="0"/>
            <a:endCxn id="185" idx="2"/>
          </p:cNvCxnSpPr>
          <p:nvPr/>
        </p:nvCxnSpPr>
        <p:spPr bwMode="auto">
          <a:xfrm flipV="1">
            <a:off x="4669564" y="4317660"/>
            <a:ext cx="336090" cy="7070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85" idx="0"/>
            <a:endCxn id="168" idx="0"/>
          </p:cNvCxnSpPr>
          <p:nvPr/>
        </p:nvCxnSpPr>
        <p:spPr bwMode="auto">
          <a:xfrm flipV="1">
            <a:off x="6500305" y="4100498"/>
            <a:ext cx="739997" cy="2171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endCxn id="22" idx="2"/>
          </p:cNvCxnSpPr>
          <p:nvPr/>
        </p:nvCxnSpPr>
        <p:spPr bwMode="auto">
          <a:xfrm flipV="1">
            <a:off x="1490272" y="4388361"/>
            <a:ext cx="1052195" cy="18020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174" idx="2"/>
            <a:endCxn id="22" idx="1"/>
          </p:cNvCxnSpPr>
          <p:nvPr/>
        </p:nvCxnSpPr>
        <p:spPr bwMode="auto">
          <a:xfrm flipH="1">
            <a:off x="3603593" y="3805690"/>
            <a:ext cx="1403736" cy="8498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22" idx="1"/>
            <a:endCxn id="159" idx="2"/>
          </p:cNvCxnSpPr>
          <p:nvPr/>
        </p:nvCxnSpPr>
        <p:spPr bwMode="auto">
          <a:xfrm flipH="1" flipV="1">
            <a:off x="3384106" y="3781227"/>
            <a:ext cx="219488" cy="87429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45810" name="Text Box 18"/>
          <p:cNvSpPr txBox="1">
            <a:spLocks noChangeArrowheads="1"/>
          </p:cNvSpPr>
          <p:nvPr/>
        </p:nvSpPr>
        <p:spPr bwMode="auto">
          <a:xfrm>
            <a:off x="359935" y="67588"/>
            <a:ext cx="1601966" cy="5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SENSE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00817" y="4230965"/>
            <a:ext cx="1262890" cy="635009"/>
            <a:chOff x="683686" y="4904340"/>
            <a:chExt cx="1368131" cy="846679"/>
          </a:xfrm>
        </p:grpSpPr>
        <p:sp>
          <p:nvSpPr>
            <p:cNvPr id="151" name="Rounded Rectangle 150"/>
            <p:cNvSpPr/>
            <p:nvPr/>
          </p:nvSpPr>
          <p:spPr>
            <a:xfrm>
              <a:off x="683686" y="4904340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148" descr="caltech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90" y="4951835"/>
              <a:ext cx="1251722" cy="39178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50" name="Group 149"/>
            <p:cNvGrpSpPr/>
            <p:nvPr/>
          </p:nvGrpSpPr>
          <p:grpSpPr>
            <a:xfrm>
              <a:off x="980628" y="5342104"/>
              <a:ext cx="774247" cy="389851"/>
              <a:chOff x="7129827" y="6179292"/>
              <a:chExt cx="774247" cy="389851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3" name="Picture 152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7200565" y="6179292"/>
                <a:ext cx="340776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[200G]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705563" y="3181310"/>
            <a:ext cx="1309986" cy="642020"/>
            <a:chOff x="1812050" y="3829853"/>
            <a:chExt cx="1419152" cy="856027"/>
          </a:xfrm>
        </p:grpSpPr>
        <p:sp>
          <p:nvSpPr>
            <p:cNvPr id="158" name="Rounded Rectangle 157"/>
            <p:cNvSpPr/>
            <p:nvPr/>
          </p:nvSpPr>
          <p:spPr>
            <a:xfrm>
              <a:off x="1863071" y="3839201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Picture 155" descr="NERSC-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050" y="3829853"/>
              <a:ext cx="1402623" cy="531077"/>
            </a:xfrm>
            <a:prstGeom prst="rect">
              <a:avLst/>
            </a:prstGeom>
            <a:noFill/>
          </p:spPr>
        </p:pic>
        <p:grpSp>
          <p:nvGrpSpPr>
            <p:cNvPr id="157" name="Group 156"/>
            <p:cNvGrpSpPr/>
            <p:nvPr/>
          </p:nvGrpSpPr>
          <p:grpSpPr>
            <a:xfrm>
              <a:off x="2160013" y="4276965"/>
              <a:ext cx="774247" cy="389851"/>
              <a:chOff x="7129827" y="6179292"/>
              <a:chExt cx="774247" cy="389851"/>
            </a:xfrm>
          </p:grpSpPr>
          <p:sp>
            <p:nvSpPr>
              <p:cNvPr id="159" name="Rounded Rectangle 158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0" name="Picture 159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7200565" y="6179292"/>
                <a:ext cx="283753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[40G]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769942" y="3772175"/>
            <a:ext cx="1262890" cy="635009"/>
            <a:chOff x="7258591" y="4791398"/>
            <a:chExt cx="1368131" cy="846679"/>
          </a:xfrm>
        </p:grpSpPr>
        <p:sp>
          <p:nvSpPr>
            <p:cNvPr id="165" name="Rounded Rectangle 164"/>
            <p:cNvSpPr/>
            <p:nvPr/>
          </p:nvSpPr>
          <p:spPr>
            <a:xfrm>
              <a:off x="7258591" y="4791398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162" descr="MAX_log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588" y="5043570"/>
              <a:ext cx="649884" cy="223791"/>
            </a:xfrm>
            <a:prstGeom prst="rect">
              <a:avLst/>
            </a:prstGeom>
          </p:spPr>
        </p:pic>
        <p:grpSp>
          <p:nvGrpSpPr>
            <p:cNvPr id="164" name="Group 163"/>
            <p:cNvGrpSpPr/>
            <p:nvPr/>
          </p:nvGrpSpPr>
          <p:grpSpPr>
            <a:xfrm>
              <a:off x="7555533" y="5229162"/>
              <a:ext cx="774247" cy="389851"/>
              <a:chOff x="7129827" y="6179292"/>
              <a:chExt cx="774247" cy="389851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68" name="TextBox 167"/>
              <p:cNvSpPr txBox="1"/>
              <p:nvPr/>
            </p:nvSpPr>
            <p:spPr>
              <a:xfrm>
                <a:off x="7200565" y="6179292"/>
                <a:ext cx="283753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[50G]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375885" y="3212785"/>
            <a:ext cx="1262890" cy="635009"/>
            <a:chOff x="4124376" y="3755114"/>
            <a:chExt cx="1368131" cy="846679"/>
          </a:xfrm>
        </p:grpSpPr>
        <p:sp>
          <p:nvSpPr>
            <p:cNvPr id="173" name="Rounded Rectangle 172"/>
            <p:cNvSpPr/>
            <p:nvPr/>
          </p:nvSpPr>
          <p:spPr>
            <a:xfrm>
              <a:off x="4124376" y="3755114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170" descr="FNAL-Logo-NAL-Blu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959" y="3863877"/>
              <a:ext cx="1305609" cy="298255"/>
            </a:xfrm>
            <a:prstGeom prst="rect">
              <a:avLst/>
            </a:prstGeom>
          </p:spPr>
        </p:pic>
        <p:grpSp>
          <p:nvGrpSpPr>
            <p:cNvPr id="172" name="Group 171"/>
            <p:cNvGrpSpPr/>
            <p:nvPr/>
          </p:nvGrpSpPr>
          <p:grpSpPr>
            <a:xfrm>
              <a:off x="4421318" y="4192878"/>
              <a:ext cx="774247" cy="389851"/>
              <a:chOff x="7129827" y="6179292"/>
              <a:chExt cx="774247" cy="389851"/>
            </a:xfrm>
          </p:grpSpPr>
          <p:sp>
            <p:nvSpPr>
              <p:cNvPr id="174" name="Rounded Rectangle 173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7200565" y="6179292"/>
                <a:ext cx="283753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[40G]</a:t>
                </a:r>
              </a:p>
            </p:txBody>
          </p:sp>
        </p:grpSp>
      </p:grpSp>
      <p:sp>
        <p:nvSpPr>
          <p:cNvPr id="177" name="Freeform 176"/>
          <p:cNvSpPr/>
          <p:nvPr/>
        </p:nvSpPr>
        <p:spPr>
          <a:xfrm>
            <a:off x="4639408" y="173355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grpSp>
        <p:nvGrpSpPr>
          <p:cNvPr id="178" name="Group 177"/>
          <p:cNvGrpSpPr/>
          <p:nvPr/>
        </p:nvGrpSpPr>
        <p:grpSpPr>
          <a:xfrm>
            <a:off x="651654" y="3065023"/>
            <a:ext cx="1262890" cy="635009"/>
            <a:chOff x="2212122" y="1900452"/>
            <a:chExt cx="1368131" cy="846679"/>
          </a:xfrm>
        </p:grpSpPr>
        <p:sp>
          <p:nvSpPr>
            <p:cNvPr id="179" name="Rounded Rectangle 178"/>
            <p:cNvSpPr/>
            <p:nvPr/>
          </p:nvSpPr>
          <p:spPr>
            <a:xfrm>
              <a:off x="2212122" y="1900452"/>
              <a:ext cx="1368131" cy="846679"/>
            </a:xfrm>
            <a:prstGeom prst="roundRect">
              <a:avLst/>
            </a:prstGeom>
            <a:solidFill>
              <a:srgbClr val="EA891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0" name="Picture 179" descr="SC17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506" y="1962869"/>
              <a:ext cx="973362" cy="360144"/>
            </a:xfrm>
            <a:prstGeom prst="rect">
              <a:avLst/>
            </a:prstGeom>
            <a:solidFill>
              <a:srgbClr val="EA891F"/>
            </a:solidFill>
            <a:ln>
              <a:noFill/>
            </a:ln>
          </p:spPr>
        </p:pic>
        <p:grpSp>
          <p:nvGrpSpPr>
            <p:cNvPr id="181" name="Group 180"/>
            <p:cNvGrpSpPr/>
            <p:nvPr/>
          </p:nvGrpSpPr>
          <p:grpSpPr>
            <a:xfrm>
              <a:off x="2509064" y="2334771"/>
              <a:ext cx="774247" cy="389850"/>
              <a:chOff x="2509064" y="2334771"/>
              <a:chExt cx="774247" cy="389850"/>
            </a:xfrm>
          </p:grpSpPr>
          <p:sp>
            <p:nvSpPr>
              <p:cNvPr id="182" name="Rounded Rectangle 181"/>
              <p:cNvSpPr/>
              <p:nvPr/>
            </p:nvSpPr>
            <p:spPr>
              <a:xfrm>
                <a:off x="2509064" y="2353246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3" name="Picture 182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049" y="2380507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2570150" y="2334771"/>
                <a:ext cx="340776" cy="389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[200G]</a:t>
                </a:r>
              </a:p>
            </p:txBody>
          </p:sp>
        </p:grpSp>
      </p:grpSp>
      <p:sp>
        <p:nvSpPr>
          <p:cNvPr id="185" name="Cloud 184"/>
          <p:cNvSpPr/>
          <p:nvPr/>
        </p:nvSpPr>
        <p:spPr bwMode="auto">
          <a:xfrm>
            <a:off x="5001000" y="4063315"/>
            <a:ext cx="1500555" cy="508686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2400" b="1" dirty="0">
                <a:solidFill>
                  <a:srgbClr val="663333"/>
                </a:solidFill>
                <a:latin typeface="Tahoma" pitchFamily="34" charset="0"/>
              </a:rPr>
              <a:t>MAX</a:t>
            </a:r>
          </a:p>
        </p:txBody>
      </p:sp>
      <p:sp>
        <p:nvSpPr>
          <p:cNvPr id="22" name="Cloud 21"/>
          <p:cNvSpPr/>
          <p:nvPr/>
        </p:nvSpPr>
        <p:spPr bwMode="auto">
          <a:xfrm>
            <a:off x="2535843" y="4120633"/>
            <a:ext cx="2135502" cy="535459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2400" b="1" dirty="0">
                <a:solidFill>
                  <a:srgbClr val="663333"/>
                </a:solidFill>
                <a:latin typeface="Tahoma" pitchFamily="34" charset="0"/>
              </a:rPr>
              <a:t>ESnet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6034" y="4726986"/>
            <a:ext cx="2198872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dirty="0">
                <a:solidFill>
                  <a:srgbClr val="FFCC33"/>
                </a:solidFill>
              </a:rPr>
              <a:t>SENSE Resource Manager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134853" y="4745705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cxnSp>
        <p:nvCxnSpPr>
          <p:cNvPr id="264" name="Straight Connector 263"/>
          <p:cNvCxnSpPr/>
          <p:nvPr/>
        </p:nvCxnSpPr>
        <p:spPr bwMode="auto">
          <a:xfrm flipV="1">
            <a:off x="1762105" y="2205015"/>
            <a:ext cx="1826192" cy="1783667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/>
          <p:cNvCxnSpPr>
            <a:stCxn id="108" idx="0"/>
          </p:cNvCxnSpPr>
          <p:nvPr/>
        </p:nvCxnSpPr>
        <p:spPr bwMode="auto">
          <a:xfrm flipV="1">
            <a:off x="3571792" y="2236590"/>
            <a:ext cx="301495" cy="850736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109" idx="0"/>
          </p:cNvCxnSpPr>
          <p:nvPr/>
        </p:nvCxnSpPr>
        <p:spPr bwMode="auto">
          <a:xfrm flipH="1" flipV="1">
            <a:off x="4417359" y="2262903"/>
            <a:ext cx="282005" cy="865725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/>
          <p:nvPr/>
        </p:nvCxnSpPr>
        <p:spPr bwMode="auto">
          <a:xfrm flipV="1">
            <a:off x="4158277" y="2215542"/>
            <a:ext cx="45340" cy="1768222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/>
          <p:nvPr/>
        </p:nvCxnSpPr>
        <p:spPr bwMode="auto">
          <a:xfrm flipH="1" flipV="1">
            <a:off x="4695875" y="2052400"/>
            <a:ext cx="1612790" cy="1926099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/>
          <p:cNvCxnSpPr>
            <a:stCxn id="110" idx="0"/>
          </p:cNvCxnSpPr>
          <p:nvPr/>
        </p:nvCxnSpPr>
        <p:spPr bwMode="auto">
          <a:xfrm flipH="1" flipV="1">
            <a:off x="4702354" y="1862949"/>
            <a:ext cx="2912309" cy="1746795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ounded Rectangle 92"/>
          <p:cNvSpPr/>
          <p:nvPr/>
        </p:nvSpPr>
        <p:spPr>
          <a:xfrm>
            <a:off x="1143389" y="2939395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276369" y="3087326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403942" y="3128628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319239" y="3609744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128209" y="4109725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703358" y="3967744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3746411" y="4051835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pic>
        <p:nvPicPr>
          <p:cNvPr id="248" name="Picture 247" descr="end-site-model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4" y="3870883"/>
            <a:ext cx="667721" cy="277829"/>
          </a:xfrm>
          <a:prstGeom prst="rect">
            <a:avLst/>
          </a:prstGeom>
        </p:spPr>
      </p:pic>
      <p:pic>
        <p:nvPicPr>
          <p:cNvPr id="293" name="Picture 292" descr="end-site-model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0" y="2711631"/>
            <a:ext cx="667721" cy="277829"/>
          </a:xfrm>
          <a:prstGeom prst="rect">
            <a:avLst/>
          </a:prstGeom>
        </p:spPr>
      </p:pic>
      <p:pic>
        <p:nvPicPr>
          <p:cNvPr id="252" name="Picture 251" descr="endsite-model-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65" y="3386951"/>
            <a:ext cx="639511" cy="266092"/>
          </a:xfrm>
          <a:prstGeom prst="rect">
            <a:avLst/>
          </a:prstGeom>
        </p:spPr>
      </p:pic>
      <p:pic>
        <p:nvPicPr>
          <p:cNvPr id="251" name="Picture 250" descr="network-2-model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72" y="3767860"/>
            <a:ext cx="443716" cy="256229"/>
          </a:xfrm>
          <a:prstGeom prst="rect">
            <a:avLst/>
          </a:prstGeom>
        </p:spPr>
      </p:pic>
      <p:pic>
        <p:nvPicPr>
          <p:cNvPr id="294" name="Picture 293" descr="end-site-model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95" y="2848466"/>
            <a:ext cx="667721" cy="277829"/>
          </a:xfrm>
          <a:prstGeom prst="rect">
            <a:avLst/>
          </a:prstGeom>
        </p:spPr>
      </p:pic>
      <p:pic>
        <p:nvPicPr>
          <p:cNvPr id="295" name="Picture 294" descr="endsite-model-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58" y="2917110"/>
            <a:ext cx="639511" cy="266092"/>
          </a:xfrm>
          <a:prstGeom prst="rect">
            <a:avLst/>
          </a:prstGeom>
        </p:spPr>
      </p:pic>
      <p:pic>
        <p:nvPicPr>
          <p:cNvPr id="249" name="Picture 248" descr="network-1-mode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35" y="3796057"/>
            <a:ext cx="620199" cy="290957"/>
          </a:xfrm>
          <a:prstGeom prst="rect">
            <a:avLst/>
          </a:prstGeom>
        </p:spPr>
      </p:pic>
      <p:cxnSp>
        <p:nvCxnSpPr>
          <p:cNvPr id="302" name="Straight Connector 301"/>
          <p:cNvCxnSpPr>
            <a:stCxn id="84" idx="0"/>
            <a:endCxn id="92" idx="2"/>
          </p:cNvCxnSpPr>
          <p:nvPr/>
        </p:nvCxnSpPr>
        <p:spPr bwMode="auto">
          <a:xfrm flipV="1">
            <a:off x="4035825" y="876300"/>
            <a:ext cx="8445" cy="778434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ounded Rectangle 91"/>
          <p:cNvSpPr/>
          <p:nvPr/>
        </p:nvSpPr>
        <p:spPr>
          <a:xfrm>
            <a:off x="3316925" y="217470"/>
            <a:ext cx="1454688" cy="658832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Application Workflow Agent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308479" y="1654736"/>
            <a:ext cx="1454688" cy="658832"/>
          </a:xfrm>
          <a:prstGeom prst="roundRect">
            <a:avLst/>
          </a:prstGeom>
          <a:solidFill>
            <a:srgbClr val="FFCC33"/>
          </a:solidFill>
          <a:ln>
            <a:solidFill>
              <a:srgbClr val="FF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SENSE Orchestrator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648003" y="1336692"/>
            <a:ext cx="3096039" cy="1010412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pic>
        <p:nvPicPr>
          <p:cNvPr id="73" name="Picture 72" descr="end-to-end-3-mode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83" y="1452303"/>
            <a:ext cx="2808774" cy="852703"/>
          </a:xfrm>
          <a:prstGeom prst="rect">
            <a:avLst/>
          </a:prstGeom>
        </p:spPr>
      </p:pic>
      <p:sp>
        <p:nvSpPr>
          <p:cNvPr id="312" name="TextBox 311"/>
          <p:cNvSpPr txBox="1"/>
          <p:nvPr/>
        </p:nvSpPr>
        <p:spPr>
          <a:xfrm>
            <a:off x="6451152" y="1331631"/>
            <a:ext cx="2198872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b="1" dirty="0"/>
              <a:t>SENSE End-to-End Model</a:t>
            </a:r>
          </a:p>
        </p:txBody>
      </p:sp>
      <p:sp>
        <p:nvSpPr>
          <p:cNvPr id="288" name="Striped Right Arrow 287"/>
          <p:cNvSpPr/>
          <p:nvPr/>
        </p:nvSpPr>
        <p:spPr bwMode="auto">
          <a:xfrm>
            <a:off x="4812461" y="1652447"/>
            <a:ext cx="731910" cy="268391"/>
          </a:xfrm>
          <a:prstGeom prst="stripedRightArrow">
            <a:avLst>
              <a:gd name="adj1" fmla="val 35915"/>
              <a:gd name="adj2" fmla="val 72536"/>
            </a:avLst>
          </a:prstGeom>
          <a:solidFill>
            <a:srgbClr val="FFCC33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5623001" y="591982"/>
            <a:ext cx="2768451" cy="54035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Model Driven SDN Control with Orchestration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231808" y="948455"/>
            <a:ext cx="3283458" cy="725018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Intent Based APIs with Resource Discovery, Negotiation, Service Lifecycle Monitoring/Troubleshooting</a:t>
            </a:r>
          </a:p>
        </p:txBody>
      </p:sp>
      <p:sp>
        <p:nvSpPr>
          <p:cNvPr id="291" name="Notched Right Arrow 290"/>
          <p:cNvSpPr/>
          <p:nvPr/>
        </p:nvSpPr>
        <p:spPr bwMode="auto">
          <a:xfrm>
            <a:off x="3020129" y="1205488"/>
            <a:ext cx="761655" cy="113015"/>
          </a:xfrm>
          <a:prstGeom prst="notchedRightArrow">
            <a:avLst/>
          </a:prstGeom>
          <a:solidFill>
            <a:srgbClr val="00FF00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79478" y="1703170"/>
            <a:ext cx="2596249" cy="725018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4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Datafication of cyberinfrastructure to enable intelligent services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7020435" y="2409449"/>
            <a:ext cx="2304834" cy="940461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4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Realtime system based on Resource Manager developed infrastructure and service models</a:t>
            </a: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5729218" y="67588"/>
            <a:ext cx="2921550" cy="5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Architecture</a:t>
            </a:r>
          </a:p>
        </p:txBody>
      </p:sp>
      <p:pic>
        <p:nvPicPr>
          <p:cNvPr id="2" name="Picture 1" descr="um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57" y="3794230"/>
            <a:ext cx="303879" cy="231962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7069847" y="3750261"/>
            <a:ext cx="624981" cy="294131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UMD</a:t>
            </a:r>
          </a:p>
        </p:txBody>
      </p:sp>
    </p:spTree>
    <p:extLst>
      <p:ext uri="{BB962C8B-B14F-4D97-AF65-F5344CB8AC3E}">
        <p14:creationId xmlns:p14="http://schemas.microsoft.com/office/powerpoint/2010/main" val="1598496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3 0.00602 L 0.21102 -0.18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5" y="-96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9667E-7 8.52246E-7 L 0.22737 -0.4022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0" y="-20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5376E-6 3.95553E-6 L 0.03396 -0.19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8" y="-99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8933E-6 1.31079E-6 L 0.00273 -0.378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8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335E-6 -2.45484E-7 L -0.04679 -0.19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" y="-9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94E-6 1.7786E-6 L -0.18138 -0.38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9" y="-19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1473E-6 3.80732E-6 L -0.32511 -0.32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164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12" grpId="0"/>
      <p:bldP spid="2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endCxn id="168" idx="0"/>
          </p:cNvCxnSpPr>
          <p:nvPr/>
        </p:nvCxnSpPr>
        <p:spPr bwMode="auto">
          <a:xfrm flipV="1">
            <a:off x="6394639" y="4130654"/>
            <a:ext cx="719102" cy="4917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6643381" y="3761353"/>
            <a:ext cx="1262890" cy="669119"/>
            <a:chOff x="7258591" y="4791398"/>
            <a:chExt cx="1368131" cy="846679"/>
          </a:xfrm>
        </p:grpSpPr>
        <p:sp>
          <p:nvSpPr>
            <p:cNvPr id="165" name="Rounded Rectangle 164"/>
            <p:cNvSpPr/>
            <p:nvPr/>
          </p:nvSpPr>
          <p:spPr>
            <a:xfrm>
              <a:off x="7258591" y="4791398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7555533" y="5258698"/>
              <a:ext cx="774247" cy="369977"/>
              <a:chOff x="7129827" y="6208828"/>
              <a:chExt cx="774247" cy="369977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7129827" y="623124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 descr="disk-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51119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68" name="TextBox 167"/>
              <p:cNvSpPr txBox="1"/>
              <p:nvPr/>
            </p:nvSpPr>
            <p:spPr>
              <a:xfrm>
                <a:off x="7200565" y="6208828"/>
                <a:ext cx="283753" cy="369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[50G]</a:t>
                </a:r>
              </a:p>
            </p:txBody>
          </p:sp>
        </p:grpSp>
      </p:grpSp>
      <p:pic>
        <p:nvPicPr>
          <p:cNvPr id="80" name="Picture 79" descr="MAX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70" y="3939152"/>
            <a:ext cx="599893" cy="167843"/>
          </a:xfrm>
          <a:prstGeom prst="rect">
            <a:avLst/>
          </a:prstGeom>
        </p:spPr>
      </p:pic>
      <p:cxnSp>
        <p:nvCxnSpPr>
          <p:cNvPr id="261" name="Straight Connector 260"/>
          <p:cNvCxnSpPr>
            <a:stCxn id="93" idx="0"/>
            <a:endCxn id="84" idx="1"/>
          </p:cNvCxnSpPr>
          <p:nvPr/>
        </p:nvCxnSpPr>
        <p:spPr bwMode="auto">
          <a:xfrm flipV="1">
            <a:off x="1845134" y="3104452"/>
            <a:ext cx="1456686" cy="381565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/>
          <p:nvPr/>
        </p:nvCxnSpPr>
        <p:spPr bwMode="auto">
          <a:xfrm flipV="1">
            <a:off x="2158191" y="3306780"/>
            <a:ext cx="1298910" cy="112030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/>
          <p:cNvCxnSpPr/>
          <p:nvPr/>
        </p:nvCxnSpPr>
        <p:spPr bwMode="auto">
          <a:xfrm flipV="1">
            <a:off x="3744982" y="3252657"/>
            <a:ext cx="65156" cy="354225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/>
          <p:nvPr/>
        </p:nvCxnSpPr>
        <p:spPr bwMode="auto">
          <a:xfrm flipH="1" flipV="1">
            <a:off x="4103228" y="3285132"/>
            <a:ext cx="769327" cy="379291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75" idx="0"/>
          </p:cNvCxnSpPr>
          <p:nvPr/>
        </p:nvCxnSpPr>
        <p:spPr bwMode="auto">
          <a:xfrm flipH="1" flipV="1">
            <a:off x="4109888" y="3193125"/>
            <a:ext cx="179921" cy="1144925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/>
          <p:nvPr/>
        </p:nvCxnSpPr>
        <p:spPr bwMode="auto">
          <a:xfrm flipH="1" flipV="1">
            <a:off x="4329703" y="3203950"/>
            <a:ext cx="2092200" cy="1061392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/>
          <p:cNvCxnSpPr>
            <a:stCxn id="72" idx="0"/>
          </p:cNvCxnSpPr>
          <p:nvPr/>
        </p:nvCxnSpPr>
        <p:spPr bwMode="auto">
          <a:xfrm flipH="1" flipV="1">
            <a:off x="4436282" y="3035419"/>
            <a:ext cx="2936823" cy="575712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22" idx="1"/>
            <a:endCxn id="183" idx="3"/>
          </p:cNvCxnSpPr>
          <p:nvPr/>
        </p:nvCxnSpPr>
        <p:spPr bwMode="auto">
          <a:xfrm flipH="1" flipV="1">
            <a:off x="2046767" y="4077893"/>
            <a:ext cx="1670065" cy="86446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>
            <a:stCxn id="22" idx="0"/>
            <a:endCxn id="185" idx="2"/>
          </p:cNvCxnSpPr>
          <p:nvPr/>
        </p:nvCxnSpPr>
        <p:spPr bwMode="auto">
          <a:xfrm flipV="1">
            <a:off x="4782802" y="4604500"/>
            <a:ext cx="336090" cy="7070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endCxn id="22" idx="2"/>
          </p:cNvCxnSpPr>
          <p:nvPr/>
        </p:nvCxnSpPr>
        <p:spPr bwMode="auto">
          <a:xfrm flipV="1">
            <a:off x="1603509" y="4675201"/>
            <a:ext cx="1052195" cy="18020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174" idx="2"/>
            <a:endCxn id="22" idx="1"/>
          </p:cNvCxnSpPr>
          <p:nvPr/>
        </p:nvCxnSpPr>
        <p:spPr bwMode="auto">
          <a:xfrm flipH="1">
            <a:off x="3716831" y="4341483"/>
            <a:ext cx="1403736" cy="60087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22" idx="1"/>
            <a:endCxn id="159" idx="2"/>
          </p:cNvCxnSpPr>
          <p:nvPr/>
        </p:nvCxnSpPr>
        <p:spPr bwMode="auto">
          <a:xfrm flipH="1" flipV="1">
            <a:off x="3497343" y="4300784"/>
            <a:ext cx="219488" cy="64157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45810" name="Text Box 18"/>
          <p:cNvSpPr txBox="1">
            <a:spLocks noChangeArrowheads="1"/>
          </p:cNvSpPr>
          <p:nvPr/>
        </p:nvSpPr>
        <p:spPr bwMode="auto">
          <a:xfrm>
            <a:off x="1482081" y="-3044"/>
            <a:ext cx="5539172" cy="5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SENSE Orchestrator API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60349" y="4458272"/>
            <a:ext cx="1262890" cy="635009"/>
            <a:chOff x="683686" y="4904340"/>
            <a:chExt cx="1368131" cy="846679"/>
          </a:xfrm>
        </p:grpSpPr>
        <p:sp>
          <p:nvSpPr>
            <p:cNvPr id="151" name="Rounded Rectangle 150"/>
            <p:cNvSpPr/>
            <p:nvPr/>
          </p:nvSpPr>
          <p:spPr>
            <a:xfrm>
              <a:off x="683686" y="4904340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148" descr="caltech-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90" y="4951835"/>
              <a:ext cx="1251722" cy="39178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50" name="Group 149"/>
            <p:cNvGrpSpPr/>
            <p:nvPr/>
          </p:nvGrpSpPr>
          <p:grpSpPr>
            <a:xfrm>
              <a:off x="980628" y="5342104"/>
              <a:ext cx="774247" cy="389851"/>
              <a:chOff x="7129827" y="6179292"/>
              <a:chExt cx="774247" cy="389851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3" name="Picture 152" descr="disk-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7200565" y="6179292"/>
                <a:ext cx="340776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[200G]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818801" y="3700867"/>
            <a:ext cx="1309986" cy="642020"/>
            <a:chOff x="1812050" y="3829853"/>
            <a:chExt cx="1419152" cy="856027"/>
          </a:xfrm>
        </p:grpSpPr>
        <p:sp>
          <p:nvSpPr>
            <p:cNvPr id="158" name="Rounded Rectangle 157"/>
            <p:cNvSpPr/>
            <p:nvPr/>
          </p:nvSpPr>
          <p:spPr>
            <a:xfrm>
              <a:off x="1863071" y="3839201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Picture 155" descr="NERSC-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050" y="3829853"/>
              <a:ext cx="1402623" cy="531077"/>
            </a:xfrm>
            <a:prstGeom prst="rect">
              <a:avLst/>
            </a:prstGeom>
            <a:noFill/>
          </p:spPr>
        </p:pic>
        <p:grpSp>
          <p:nvGrpSpPr>
            <p:cNvPr id="157" name="Group 156"/>
            <p:cNvGrpSpPr/>
            <p:nvPr/>
          </p:nvGrpSpPr>
          <p:grpSpPr>
            <a:xfrm>
              <a:off x="2160013" y="4276965"/>
              <a:ext cx="774247" cy="389851"/>
              <a:chOff x="7129827" y="6179292"/>
              <a:chExt cx="774247" cy="389851"/>
            </a:xfrm>
          </p:grpSpPr>
          <p:sp>
            <p:nvSpPr>
              <p:cNvPr id="159" name="Rounded Rectangle 158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0" name="Picture 159" descr="disk-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7200565" y="6179292"/>
                <a:ext cx="283753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[40G]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489122" y="3748577"/>
            <a:ext cx="1262890" cy="635009"/>
            <a:chOff x="4124376" y="3755114"/>
            <a:chExt cx="1368131" cy="846679"/>
          </a:xfrm>
        </p:grpSpPr>
        <p:sp>
          <p:nvSpPr>
            <p:cNvPr id="173" name="Rounded Rectangle 172"/>
            <p:cNvSpPr/>
            <p:nvPr/>
          </p:nvSpPr>
          <p:spPr>
            <a:xfrm>
              <a:off x="4124376" y="3755114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170" descr="FNAL-Logo-NAL-Blu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959" y="3863877"/>
              <a:ext cx="1305609" cy="298255"/>
            </a:xfrm>
            <a:prstGeom prst="rect">
              <a:avLst/>
            </a:prstGeom>
          </p:spPr>
        </p:pic>
        <p:grpSp>
          <p:nvGrpSpPr>
            <p:cNvPr id="172" name="Group 171"/>
            <p:cNvGrpSpPr/>
            <p:nvPr/>
          </p:nvGrpSpPr>
          <p:grpSpPr>
            <a:xfrm>
              <a:off x="4421318" y="4192878"/>
              <a:ext cx="774247" cy="389851"/>
              <a:chOff x="7129827" y="6179292"/>
              <a:chExt cx="774247" cy="389851"/>
            </a:xfrm>
          </p:grpSpPr>
          <p:sp>
            <p:nvSpPr>
              <p:cNvPr id="174" name="Rounded Rectangle 173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 descr="disk-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7200565" y="6179292"/>
                <a:ext cx="283753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[40G]</a:t>
                </a:r>
              </a:p>
            </p:txBody>
          </p:sp>
        </p:grpSp>
      </p:grpSp>
      <p:sp>
        <p:nvSpPr>
          <p:cNvPr id="177" name="Freeform 176"/>
          <p:cNvSpPr/>
          <p:nvPr/>
        </p:nvSpPr>
        <p:spPr>
          <a:xfrm>
            <a:off x="4639408" y="173355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grpSp>
        <p:nvGrpSpPr>
          <p:cNvPr id="178" name="Group 177"/>
          <p:cNvGrpSpPr/>
          <p:nvPr/>
        </p:nvGrpSpPr>
        <p:grpSpPr>
          <a:xfrm>
            <a:off x="1057978" y="3611643"/>
            <a:ext cx="1262890" cy="635009"/>
            <a:chOff x="2212122" y="1900452"/>
            <a:chExt cx="1368131" cy="846679"/>
          </a:xfrm>
        </p:grpSpPr>
        <p:sp>
          <p:nvSpPr>
            <p:cNvPr id="179" name="Rounded Rectangle 178"/>
            <p:cNvSpPr/>
            <p:nvPr/>
          </p:nvSpPr>
          <p:spPr>
            <a:xfrm>
              <a:off x="2212122" y="1900452"/>
              <a:ext cx="1368131" cy="846679"/>
            </a:xfrm>
            <a:prstGeom prst="roundRect">
              <a:avLst/>
            </a:prstGeom>
            <a:solidFill>
              <a:srgbClr val="EA891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0" name="Picture 179" descr="SC17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506" y="1962869"/>
              <a:ext cx="973362" cy="360144"/>
            </a:xfrm>
            <a:prstGeom prst="rect">
              <a:avLst/>
            </a:prstGeom>
            <a:solidFill>
              <a:srgbClr val="EA891F"/>
            </a:solidFill>
            <a:ln>
              <a:noFill/>
            </a:ln>
          </p:spPr>
        </p:pic>
        <p:grpSp>
          <p:nvGrpSpPr>
            <p:cNvPr id="181" name="Group 180"/>
            <p:cNvGrpSpPr/>
            <p:nvPr/>
          </p:nvGrpSpPr>
          <p:grpSpPr>
            <a:xfrm>
              <a:off x="2509064" y="2334771"/>
              <a:ext cx="774247" cy="389850"/>
              <a:chOff x="2509064" y="2334771"/>
              <a:chExt cx="774247" cy="389850"/>
            </a:xfrm>
          </p:grpSpPr>
          <p:sp>
            <p:nvSpPr>
              <p:cNvPr id="182" name="Rounded Rectangle 181"/>
              <p:cNvSpPr/>
              <p:nvPr/>
            </p:nvSpPr>
            <p:spPr>
              <a:xfrm>
                <a:off x="2509064" y="2353246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3" name="Picture 182" descr="disk-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049" y="2380507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2570150" y="2334771"/>
                <a:ext cx="340776" cy="389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[200G]</a:t>
                </a:r>
              </a:p>
            </p:txBody>
          </p:sp>
        </p:grpSp>
      </p:grpSp>
      <p:sp>
        <p:nvSpPr>
          <p:cNvPr id="185" name="Cloud 184"/>
          <p:cNvSpPr/>
          <p:nvPr/>
        </p:nvSpPr>
        <p:spPr bwMode="auto">
          <a:xfrm>
            <a:off x="5114239" y="4350155"/>
            <a:ext cx="1500555" cy="508686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2400" b="1" dirty="0">
                <a:solidFill>
                  <a:srgbClr val="663333"/>
                </a:solidFill>
                <a:latin typeface="Tahoma" pitchFamily="34" charset="0"/>
              </a:rPr>
              <a:t>MAX</a:t>
            </a:r>
          </a:p>
        </p:txBody>
      </p:sp>
      <p:sp>
        <p:nvSpPr>
          <p:cNvPr id="22" name="Cloud 21"/>
          <p:cNvSpPr/>
          <p:nvPr/>
        </p:nvSpPr>
        <p:spPr bwMode="auto">
          <a:xfrm>
            <a:off x="2649080" y="4407474"/>
            <a:ext cx="2135502" cy="535459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2400" b="1" dirty="0">
                <a:solidFill>
                  <a:srgbClr val="663333"/>
                </a:solidFill>
                <a:latin typeface="Tahoma" pitchFamily="34" charset="0"/>
              </a:rPr>
              <a:t>ESnet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549711" y="3486015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cxnSp>
        <p:nvCxnSpPr>
          <p:cNvPr id="302" name="Straight Connector 301"/>
          <p:cNvCxnSpPr>
            <a:stCxn id="84" idx="0"/>
            <a:endCxn id="92" idx="2"/>
          </p:cNvCxnSpPr>
          <p:nvPr/>
        </p:nvCxnSpPr>
        <p:spPr bwMode="auto">
          <a:xfrm flipH="1" flipV="1">
            <a:off x="4017623" y="1179380"/>
            <a:ext cx="11541" cy="1595656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ounded Rectangle 91"/>
          <p:cNvSpPr/>
          <p:nvPr/>
        </p:nvSpPr>
        <p:spPr>
          <a:xfrm>
            <a:off x="3290277" y="520548"/>
            <a:ext cx="1454688" cy="658832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Application Workflow Agent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301818" y="2775036"/>
            <a:ext cx="1454688" cy="658832"/>
          </a:xfrm>
          <a:prstGeom prst="roundRect">
            <a:avLst/>
          </a:prstGeom>
          <a:solidFill>
            <a:srgbClr val="FFCC33"/>
          </a:solidFill>
          <a:ln>
            <a:solidFill>
              <a:srgbClr val="FF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SENSE Orchestrator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9269" y="1066180"/>
            <a:ext cx="4163176" cy="1925346"/>
          </a:xfrm>
          <a:prstGeom prst="rect">
            <a:avLst/>
          </a:prstGeom>
          <a:ln>
            <a:solidFill>
              <a:srgbClr val="CC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marL="243516" indent="-243516">
              <a:buFont typeface="Arial"/>
              <a:buChar char="•"/>
            </a:pPr>
            <a:r>
              <a:rPr lang="en-US" dirty="0" smtClean="0"/>
              <a:t>Resource Discovery Service</a:t>
            </a:r>
          </a:p>
          <a:p>
            <a:pPr marL="633142" lvl="1" indent="-243516">
              <a:buFont typeface="Arial"/>
              <a:buChar char="•"/>
            </a:pPr>
            <a:r>
              <a:rPr lang="en-US" dirty="0" smtClean="0"/>
              <a:t>Service Discovery</a:t>
            </a:r>
          </a:p>
          <a:p>
            <a:pPr marL="633142" lvl="1" indent="-243516">
              <a:buFont typeface="Arial"/>
              <a:buChar char="•"/>
            </a:pPr>
            <a:r>
              <a:rPr lang="en-US" dirty="0" smtClean="0"/>
              <a:t>End-Point Listing</a:t>
            </a:r>
          </a:p>
          <a:p>
            <a:pPr marL="243516" indent="-243516">
              <a:buFont typeface="Arial"/>
              <a:buChar char="•"/>
            </a:pPr>
            <a:r>
              <a:rPr lang="en-US" dirty="0" smtClean="0"/>
              <a:t>Connectivity Service</a:t>
            </a:r>
          </a:p>
          <a:p>
            <a:pPr marL="633142" lvl="1" indent="-243516">
              <a:buFont typeface="Arial"/>
              <a:buChar char="•"/>
            </a:pPr>
            <a:r>
              <a:rPr lang="en-US" dirty="0" smtClean="0"/>
              <a:t>Point-to-Point</a:t>
            </a:r>
          </a:p>
          <a:p>
            <a:pPr marL="633142" lvl="1" indent="-243516">
              <a:buFont typeface="Arial"/>
              <a:buChar char="•"/>
            </a:pPr>
            <a:r>
              <a:rPr lang="en-US" dirty="0" smtClean="0"/>
              <a:t>Multi-Point</a:t>
            </a:r>
          </a:p>
          <a:p>
            <a:pPr marL="243516" indent="-243516">
              <a:buFont typeface="Arial"/>
              <a:buChar char="•"/>
            </a:pPr>
            <a:r>
              <a:rPr lang="en-US" dirty="0" smtClean="0"/>
              <a:t>Resource Computation Service</a:t>
            </a:r>
          </a:p>
          <a:p>
            <a:pPr marL="243516" indent="-243516">
              <a:buFont typeface="Arial"/>
              <a:buChar char="•"/>
            </a:pPr>
            <a:r>
              <a:rPr lang="en-US" dirty="0" smtClean="0"/>
              <a:t>Monitoring and Troubleshooting Service</a:t>
            </a:r>
          </a:p>
        </p:txBody>
      </p:sp>
      <p:sp>
        <p:nvSpPr>
          <p:cNvPr id="20" name="Left Arrow 19"/>
          <p:cNvSpPr/>
          <p:nvPr/>
        </p:nvSpPr>
        <p:spPr bwMode="auto">
          <a:xfrm>
            <a:off x="4123209" y="1715629"/>
            <a:ext cx="719396" cy="254368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816" y="1239366"/>
            <a:ext cx="3077421" cy="1463682"/>
          </a:xfrm>
          <a:prstGeom prst="rect">
            <a:avLst/>
          </a:prstGeom>
          <a:solidFill>
            <a:srgbClr val="FFFFFF"/>
          </a:solidFill>
          <a:ln>
            <a:solidFill>
              <a:srgbClr val="996600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b="1" u="sng" dirty="0" smtClean="0">
                <a:solidFill>
                  <a:srgbClr val="996600"/>
                </a:solidFill>
              </a:rPr>
              <a:t>Types of Interactions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>
                <a:solidFill>
                  <a:srgbClr val="996600"/>
                </a:solidFill>
              </a:rPr>
              <a:t>What is possible?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>
                <a:solidFill>
                  <a:srgbClr val="996600"/>
                </a:solidFill>
              </a:rPr>
              <a:t>What is recommended?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>
                <a:solidFill>
                  <a:srgbClr val="996600"/>
                </a:solidFill>
              </a:rPr>
              <a:t>Requests with negotiation</a:t>
            </a:r>
          </a:p>
          <a:p>
            <a:pPr marL="243516" indent="-243516">
              <a:buFont typeface="Arial"/>
              <a:buChar char="•"/>
            </a:pPr>
            <a:r>
              <a:rPr lang="en-US" b="1" dirty="0" smtClean="0">
                <a:solidFill>
                  <a:srgbClr val="996600"/>
                </a:solidFill>
              </a:rPr>
              <a:t>Service status and troubleshooting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411611" y="3644359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873351" y="4354567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631377" y="3671887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077682" y="3611131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946011" y="4233446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994387" y="4338050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pic>
        <p:nvPicPr>
          <p:cNvPr id="77" name="Picture 76" descr="umd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00" y="3832996"/>
            <a:ext cx="303879" cy="23196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7001690" y="3750261"/>
            <a:ext cx="624981" cy="294131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UMD</a:t>
            </a:r>
          </a:p>
        </p:txBody>
      </p:sp>
    </p:spTree>
    <p:extLst>
      <p:ext uri="{BB962C8B-B14F-4D97-AF65-F5344CB8AC3E}">
        <p14:creationId xmlns:p14="http://schemas.microsoft.com/office/powerpoint/2010/main" val="1841989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Straight Connector 260"/>
          <p:cNvCxnSpPr>
            <a:stCxn id="93" idx="0"/>
            <a:endCxn id="84" idx="1"/>
          </p:cNvCxnSpPr>
          <p:nvPr/>
        </p:nvCxnSpPr>
        <p:spPr bwMode="auto">
          <a:xfrm flipV="1">
            <a:off x="1385519" y="865704"/>
            <a:ext cx="1603914" cy="2614899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/>
          <p:nvPr/>
        </p:nvCxnSpPr>
        <p:spPr bwMode="auto">
          <a:xfrm flipV="1">
            <a:off x="1785171" y="1045659"/>
            <a:ext cx="1405763" cy="3370598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/>
          <p:cNvCxnSpPr/>
          <p:nvPr/>
        </p:nvCxnSpPr>
        <p:spPr bwMode="auto">
          <a:xfrm flipV="1">
            <a:off x="3371961" y="1144188"/>
            <a:ext cx="41298" cy="2451870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/>
          <p:nvPr/>
        </p:nvCxnSpPr>
        <p:spPr bwMode="auto">
          <a:xfrm flipH="1" flipV="1">
            <a:off x="3992655" y="1078503"/>
            <a:ext cx="506879" cy="2575096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78" idx="0"/>
          </p:cNvCxnSpPr>
          <p:nvPr/>
        </p:nvCxnSpPr>
        <p:spPr bwMode="auto">
          <a:xfrm flipH="1" flipV="1">
            <a:off x="3689483" y="1051130"/>
            <a:ext cx="174594" cy="3298025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/>
          <p:nvPr/>
        </p:nvCxnSpPr>
        <p:spPr bwMode="auto">
          <a:xfrm flipH="1" flipV="1">
            <a:off x="4275614" y="1056605"/>
            <a:ext cx="1523336" cy="3187156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/>
          <p:cNvCxnSpPr>
            <a:stCxn id="83" idx="0"/>
            <a:endCxn id="84" idx="3"/>
          </p:cNvCxnSpPr>
          <p:nvPr/>
        </p:nvCxnSpPr>
        <p:spPr bwMode="auto">
          <a:xfrm flipH="1" flipV="1">
            <a:off x="4444120" y="865704"/>
            <a:ext cx="2753982" cy="2784254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7" name="Rectangle 256"/>
          <p:cNvSpPr/>
          <p:nvPr/>
        </p:nvSpPr>
        <p:spPr bwMode="auto">
          <a:xfrm>
            <a:off x="526228" y="1491056"/>
            <a:ext cx="7953331" cy="1907728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endParaRPr lang="en-US" sz="2700" b="1">
              <a:solidFill>
                <a:srgbClr val="3912C8"/>
              </a:solidFill>
              <a:latin typeface="Tahoma" pitchFamily="34" charset="0"/>
            </a:endParaRPr>
          </a:p>
        </p:txBody>
      </p:sp>
      <p:cxnSp>
        <p:nvCxnSpPr>
          <p:cNvPr id="79" name="Straight Connector 78"/>
          <p:cNvCxnSpPr>
            <a:stCxn id="22" idx="1"/>
            <a:endCxn id="183" idx="3"/>
          </p:cNvCxnSpPr>
          <p:nvPr/>
        </p:nvCxnSpPr>
        <p:spPr bwMode="auto">
          <a:xfrm flipH="1" flipV="1">
            <a:off x="1587155" y="4072481"/>
            <a:ext cx="1756657" cy="8590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>
            <a:stCxn id="22" idx="0"/>
            <a:endCxn id="185" idx="2"/>
          </p:cNvCxnSpPr>
          <p:nvPr/>
        </p:nvCxnSpPr>
        <p:spPr bwMode="auto">
          <a:xfrm flipV="1">
            <a:off x="4409781" y="4593676"/>
            <a:ext cx="336090" cy="7070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endCxn id="168" idx="0"/>
          </p:cNvCxnSpPr>
          <p:nvPr/>
        </p:nvCxnSpPr>
        <p:spPr bwMode="auto">
          <a:xfrm flipV="1">
            <a:off x="6021618" y="4078854"/>
            <a:ext cx="727232" cy="51058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endCxn id="22" idx="2"/>
          </p:cNvCxnSpPr>
          <p:nvPr/>
        </p:nvCxnSpPr>
        <p:spPr bwMode="auto">
          <a:xfrm flipV="1">
            <a:off x="1230488" y="4664377"/>
            <a:ext cx="1052195" cy="18020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174" idx="2"/>
            <a:endCxn id="22" idx="1"/>
          </p:cNvCxnSpPr>
          <p:nvPr/>
        </p:nvCxnSpPr>
        <p:spPr bwMode="auto">
          <a:xfrm flipH="1">
            <a:off x="3343810" y="4330659"/>
            <a:ext cx="1403736" cy="60087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22" idx="1"/>
            <a:endCxn id="159" idx="2"/>
          </p:cNvCxnSpPr>
          <p:nvPr/>
        </p:nvCxnSpPr>
        <p:spPr bwMode="auto">
          <a:xfrm flipH="1" flipV="1">
            <a:off x="3124322" y="4289960"/>
            <a:ext cx="219488" cy="64157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45810" name="Text Box 18"/>
          <p:cNvSpPr txBox="1">
            <a:spLocks noChangeArrowheads="1"/>
          </p:cNvSpPr>
          <p:nvPr/>
        </p:nvSpPr>
        <p:spPr bwMode="auto">
          <a:xfrm>
            <a:off x="963068" y="8236"/>
            <a:ext cx="6819740" cy="5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SENSE Resource Manager API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87329" y="4447448"/>
            <a:ext cx="1262890" cy="635009"/>
            <a:chOff x="683686" y="4904340"/>
            <a:chExt cx="1368131" cy="846679"/>
          </a:xfrm>
        </p:grpSpPr>
        <p:sp>
          <p:nvSpPr>
            <p:cNvPr id="151" name="Rounded Rectangle 150"/>
            <p:cNvSpPr/>
            <p:nvPr/>
          </p:nvSpPr>
          <p:spPr>
            <a:xfrm>
              <a:off x="683686" y="4904340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148" descr="caltech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90" y="4951835"/>
              <a:ext cx="1251722" cy="39178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50" name="Group 149"/>
            <p:cNvGrpSpPr/>
            <p:nvPr/>
          </p:nvGrpSpPr>
          <p:grpSpPr>
            <a:xfrm>
              <a:off x="980628" y="5342104"/>
              <a:ext cx="774247" cy="389851"/>
              <a:chOff x="7129827" y="6179292"/>
              <a:chExt cx="774247" cy="389851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3" name="Picture 152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7200565" y="6179292"/>
                <a:ext cx="340776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[200G]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445780" y="3690043"/>
            <a:ext cx="1309986" cy="642020"/>
            <a:chOff x="1812050" y="3829853"/>
            <a:chExt cx="1419152" cy="856027"/>
          </a:xfrm>
        </p:grpSpPr>
        <p:sp>
          <p:nvSpPr>
            <p:cNvPr id="158" name="Rounded Rectangle 157"/>
            <p:cNvSpPr/>
            <p:nvPr/>
          </p:nvSpPr>
          <p:spPr>
            <a:xfrm>
              <a:off x="1863071" y="3839201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Picture 155" descr="NERSC-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050" y="3829853"/>
              <a:ext cx="1402623" cy="531077"/>
            </a:xfrm>
            <a:prstGeom prst="rect">
              <a:avLst/>
            </a:prstGeom>
            <a:noFill/>
          </p:spPr>
        </p:pic>
        <p:grpSp>
          <p:nvGrpSpPr>
            <p:cNvPr id="157" name="Group 156"/>
            <p:cNvGrpSpPr/>
            <p:nvPr/>
          </p:nvGrpSpPr>
          <p:grpSpPr>
            <a:xfrm>
              <a:off x="2160013" y="4276965"/>
              <a:ext cx="774247" cy="389851"/>
              <a:chOff x="7129827" y="6179292"/>
              <a:chExt cx="774247" cy="389851"/>
            </a:xfrm>
          </p:grpSpPr>
          <p:sp>
            <p:nvSpPr>
              <p:cNvPr id="159" name="Rounded Rectangle 158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0" name="Picture 159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7200565" y="6179292"/>
                <a:ext cx="283753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[40G]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116101" y="3737753"/>
            <a:ext cx="1262890" cy="635009"/>
            <a:chOff x="4124376" y="3755114"/>
            <a:chExt cx="1368131" cy="846679"/>
          </a:xfrm>
        </p:grpSpPr>
        <p:sp>
          <p:nvSpPr>
            <p:cNvPr id="173" name="Rounded Rectangle 172"/>
            <p:cNvSpPr/>
            <p:nvPr/>
          </p:nvSpPr>
          <p:spPr>
            <a:xfrm>
              <a:off x="4124376" y="3755114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170" descr="FNAL-Logo-NAL-Blu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959" y="3863877"/>
              <a:ext cx="1305609" cy="298255"/>
            </a:xfrm>
            <a:prstGeom prst="rect">
              <a:avLst/>
            </a:prstGeom>
          </p:spPr>
        </p:pic>
        <p:grpSp>
          <p:nvGrpSpPr>
            <p:cNvPr id="172" name="Group 171"/>
            <p:cNvGrpSpPr/>
            <p:nvPr/>
          </p:nvGrpSpPr>
          <p:grpSpPr>
            <a:xfrm>
              <a:off x="4421318" y="4192878"/>
              <a:ext cx="774247" cy="389851"/>
              <a:chOff x="7129827" y="6179292"/>
              <a:chExt cx="774247" cy="389851"/>
            </a:xfrm>
          </p:grpSpPr>
          <p:sp>
            <p:nvSpPr>
              <p:cNvPr id="174" name="Rounded Rectangle 173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7200565" y="6179292"/>
                <a:ext cx="283753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[40G]</a:t>
                </a:r>
              </a:p>
            </p:txBody>
          </p:sp>
        </p:grpSp>
      </p:grpSp>
      <p:sp>
        <p:nvSpPr>
          <p:cNvPr id="177" name="Freeform 176"/>
          <p:cNvSpPr/>
          <p:nvPr/>
        </p:nvSpPr>
        <p:spPr>
          <a:xfrm>
            <a:off x="4632738" y="169566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grpSp>
        <p:nvGrpSpPr>
          <p:cNvPr id="178" name="Group 177"/>
          <p:cNvGrpSpPr/>
          <p:nvPr/>
        </p:nvGrpSpPr>
        <p:grpSpPr>
          <a:xfrm>
            <a:off x="598365" y="3606231"/>
            <a:ext cx="1262890" cy="635009"/>
            <a:chOff x="2212122" y="1900452"/>
            <a:chExt cx="1368131" cy="846679"/>
          </a:xfrm>
        </p:grpSpPr>
        <p:sp>
          <p:nvSpPr>
            <p:cNvPr id="179" name="Rounded Rectangle 178"/>
            <p:cNvSpPr/>
            <p:nvPr/>
          </p:nvSpPr>
          <p:spPr>
            <a:xfrm>
              <a:off x="2212122" y="1900452"/>
              <a:ext cx="1368131" cy="846679"/>
            </a:xfrm>
            <a:prstGeom prst="roundRect">
              <a:avLst/>
            </a:prstGeom>
            <a:solidFill>
              <a:srgbClr val="EA891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0" name="Picture 179" descr="SC1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506" y="1962869"/>
              <a:ext cx="973362" cy="360144"/>
            </a:xfrm>
            <a:prstGeom prst="rect">
              <a:avLst/>
            </a:prstGeom>
            <a:solidFill>
              <a:srgbClr val="EA891F"/>
            </a:solidFill>
            <a:ln>
              <a:noFill/>
            </a:ln>
          </p:spPr>
        </p:pic>
        <p:grpSp>
          <p:nvGrpSpPr>
            <p:cNvPr id="181" name="Group 180"/>
            <p:cNvGrpSpPr/>
            <p:nvPr/>
          </p:nvGrpSpPr>
          <p:grpSpPr>
            <a:xfrm>
              <a:off x="2509064" y="2334771"/>
              <a:ext cx="774247" cy="389850"/>
              <a:chOff x="2509064" y="2334771"/>
              <a:chExt cx="774247" cy="389850"/>
            </a:xfrm>
          </p:grpSpPr>
          <p:sp>
            <p:nvSpPr>
              <p:cNvPr id="182" name="Rounded Rectangle 181"/>
              <p:cNvSpPr/>
              <p:nvPr/>
            </p:nvSpPr>
            <p:spPr>
              <a:xfrm>
                <a:off x="2509064" y="2353246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3" name="Picture 182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049" y="2380507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2570150" y="2334771"/>
                <a:ext cx="340776" cy="389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[200G]</a:t>
                </a:r>
              </a:p>
            </p:txBody>
          </p:sp>
        </p:grpSp>
      </p:grpSp>
      <p:sp>
        <p:nvSpPr>
          <p:cNvPr id="185" name="Cloud 184"/>
          <p:cNvSpPr/>
          <p:nvPr/>
        </p:nvSpPr>
        <p:spPr bwMode="auto">
          <a:xfrm>
            <a:off x="4741218" y="4339331"/>
            <a:ext cx="1500555" cy="508686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2400" b="1" dirty="0">
                <a:solidFill>
                  <a:srgbClr val="663333"/>
                </a:solidFill>
                <a:latin typeface="Tahoma" pitchFamily="34" charset="0"/>
              </a:rPr>
              <a:t>MAX</a:t>
            </a:r>
          </a:p>
        </p:txBody>
      </p:sp>
      <p:sp>
        <p:nvSpPr>
          <p:cNvPr id="22" name="Cloud 21"/>
          <p:cNvSpPr/>
          <p:nvPr/>
        </p:nvSpPr>
        <p:spPr bwMode="auto">
          <a:xfrm>
            <a:off x="2276059" y="4396650"/>
            <a:ext cx="2135502" cy="535459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2400" b="1" dirty="0">
                <a:solidFill>
                  <a:srgbClr val="663333"/>
                </a:solidFill>
                <a:latin typeface="Tahoma" pitchFamily="34" charset="0"/>
              </a:rPr>
              <a:t>ESnet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90099" y="3480603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989433" y="536290"/>
            <a:ext cx="1454688" cy="658832"/>
          </a:xfrm>
          <a:prstGeom prst="roundRect">
            <a:avLst/>
          </a:prstGeom>
          <a:solidFill>
            <a:srgbClr val="FFCC33"/>
          </a:solidFill>
          <a:ln>
            <a:solidFill>
              <a:srgbClr val="FF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SENSE Orchestrator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Circular Arrow 88"/>
          <p:cNvSpPr/>
          <p:nvPr/>
        </p:nvSpPr>
        <p:spPr>
          <a:xfrm>
            <a:off x="3694104" y="1621647"/>
            <a:ext cx="1737147" cy="1246909"/>
          </a:xfrm>
          <a:prstGeom prst="circularArrow">
            <a:avLst/>
          </a:prstGeom>
          <a:solidFill>
            <a:srgbClr val="FFCC33"/>
          </a:solidFill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Circular Arrow 89"/>
          <p:cNvSpPr/>
          <p:nvPr/>
        </p:nvSpPr>
        <p:spPr>
          <a:xfrm flipH="1" flipV="1">
            <a:off x="3704760" y="1968007"/>
            <a:ext cx="1747804" cy="129886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950403"/>
              <a:gd name="adj5" fmla="val 12500"/>
            </a:avLst>
          </a:prstGeom>
          <a:solidFill>
            <a:srgbClr val="FFCC33"/>
          </a:solidFill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46492" y="2210464"/>
            <a:ext cx="1121854" cy="540352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/>
              <a:t>Feedback /</a:t>
            </a:r>
          </a:p>
          <a:p>
            <a:r>
              <a:rPr lang="en-US" dirty="0"/>
              <a:t>Awareness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804594" y="2212198"/>
            <a:ext cx="1025486" cy="540352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/>
              <a:t>Automatic </a:t>
            </a:r>
          </a:p>
          <a:p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4160352" y="1457167"/>
            <a:ext cx="777471" cy="309519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864076" y="3114950"/>
            <a:ext cx="1290589" cy="309519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97" name="Right Brace 96"/>
          <p:cNvSpPr/>
          <p:nvPr/>
        </p:nvSpPr>
        <p:spPr>
          <a:xfrm>
            <a:off x="2766916" y="1846784"/>
            <a:ext cx="586154" cy="1418113"/>
          </a:xfrm>
          <a:prstGeom prst="rightBrace">
            <a:avLst/>
          </a:prstGeom>
          <a:ln>
            <a:solidFill>
              <a:srgbClr val="CC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20886" y="1814025"/>
            <a:ext cx="2451189" cy="146368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r"/>
            <a:r>
              <a:rPr lang="en-US" dirty="0" smtClean="0"/>
              <a:t>Learn system states</a:t>
            </a:r>
          </a:p>
          <a:p>
            <a:pPr algn="r"/>
            <a:r>
              <a:rPr lang="en-US" dirty="0" smtClean="0"/>
              <a:t>Read/Sync data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Network Markup Language/RDF based Model Schema</a:t>
            </a:r>
          </a:p>
        </p:txBody>
      </p:sp>
      <p:sp>
        <p:nvSpPr>
          <p:cNvPr id="99" name="Right Brace 98"/>
          <p:cNvSpPr/>
          <p:nvPr/>
        </p:nvSpPr>
        <p:spPr>
          <a:xfrm flipH="1">
            <a:off x="5785076" y="1831198"/>
            <a:ext cx="584022" cy="1264228"/>
          </a:xfrm>
          <a:prstGeom prst="rightBrace">
            <a:avLst/>
          </a:prstGeom>
          <a:ln>
            <a:solidFill>
              <a:srgbClr val="CC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106659" y="1910211"/>
            <a:ext cx="2304118" cy="100201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dirty="0" smtClean="0"/>
              <a:t>Change system states</a:t>
            </a:r>
          </a:p>
          <a:p>
            <a:r>
              <a:rPr lang="en-US" dirty="0" smtClean="0"/>
              <a:t>Write / Sync data</a:t>
            </a:r>
          </a:p>
          <a:p>
            <a:endParaRPr lang="en-US" dirty="0" smtClean="0"/>
          </a:p>
          <a:p>
            <a:r>
              <a:rPr lang="en-US" dirty="0" smtClean="0"/>
              <a:t>Multi-Resource Modeling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359698" y="573679"/>
            <a:ext cx="1698577" cy="771184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Model Based Control and Orchestration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215626" y="508730"/>
            <a:ext cx="3810140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Allow the machines to automate, iterate, react, and adjust to find solutions and not bring the humans in until absolutely necessary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86034" y="4726986"/>
            <a:ext cx="2198872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dirty="0">
                <a:solidFill>
                  <a:srgbClr val="FFCC33"/>
                </a:solidFill>
              </a:rPr>
              <a:t>SENSE Resource Manager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434069" y="4343649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568657" y="4349155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026539" y="3638947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239529" y="3633441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479623" y="4239044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6463238" y="3810942"/>
            <a:ext cx="1262890" cy="635009"/>
            <a:chOff x="7258591" y="4791398"/>
            <a:chExt cx="1368131" cy="846679"/>
          </a:xfrm>
        </p:grpSpPr>
        <p:sp>
          <p:nvSpPr>
            <p:cNvPr id="86" name="Rounded Rectangle 85"/>
            <p:cNvSpPr/>
            <p:nvPr/>
          </p:nvSpPr>
          <p:spPr>
            <a:xfrm>
              <a:off x="7258591" y="4791398"/>
              <a:ext cx="1368131" cy="84667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 descr="MAX_logo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588" y="5043570"/>
              <a:ext cx="649884" cy="22379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7555533" y="5229162"/>
              <a:ext cx="774247" cy="389851"/>
              <a:chOff x="7129827" y="6179292"/>
              <a:chExt cx="774247" cy="389851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7129827" y="6194322"/>
                <a:ext cx="774247" cy="3377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Picture 100" descr="disk-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8812" y="6221583"/>
                <a:ext cx="385262" cy="283228"/>
              </a:xfrm>
              <a:prstGeom prst="rect">
                <a:avLst/>
              </a:prstGeom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7200565" y="6179292"/>
                <a:ext cx="283753" cy="389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 Narrow"/>
                    <a:cs typeface="Arial Narrow"/>
                  </a:rPr>
                  <a:t>DTN</a:t>
                </a:r>
              </a:p>
              <a:p>
                <a:r>
                  <a:rPr lang="en-US" sz="900" i="1" dirty="0">
                    <a:latin typeface="Arial Narrow"/>
                    <a:cs typeface="Arial Narrow"/>
                  </a:rPr>
                  <a:t>[50G]</a:t>
                </a:r>
              </a:p>
            </p:txBody>
          </p:sp>
        </p:grpSp>
      </p:grpSp>
      <p:pic>
        <p:nvPicPr>
          <p:cNvPr id="103" name="Picture 102" descr="umd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56" y="3832996"/>
            <a:ext cx="303879" cy="231962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6763144" y="3789028"/>
            <a:ext cx="624981" cy="294131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UMD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902682" y="3649958"/>
            <a:ext cx="590843" cy="205740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RM</a:t>
            </a:r>
          </a:p>
        </p:txBody>
      </p:sp>
    </p:spTree>
    <p:extLst>
      <p:ext uri="{BB962C8B-B14F-4D97-AF65-F5344CB8AC3E}">
        <p14:creationId xmlns:p14="http://schemas.microsoft.com/office/powerpoint/2010/main" val="1805303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ense-orchestrator-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0" y="4074913"/>
            <a:ext cx="2783537" cy="948134"/>
          </a:xfrm>
          <a:prstGeom prst="rect">
            <a:avLst/>
          </a:prstGeom>
        </p:spPr>
      </p:pic>
      <p:sp>
        <p:nvSpPr>
          <p:cNvPr id="92" name="Rounded Rectangle 91"/>
          <p:cNvSpPr/>
          <p:nvPr/>
        </p:nvSpPr>
        <p:spPr>
          <a:xfrm>
            <a:off x="1438039" y="516078"/>
            <a:ext cx="1454688" cy="658832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Application Workflow Agent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2" name="Straight Connector 301"/>
          <p:cNvCxnSpPr>
            <a:endCxn id="92" idx="2"/>
          </p:cNvCxnSpPr>
          <p:nvPr/>
        </p:nvCxnSpPr>
        <p:spPr bwMode="auto">
          <a:xfrm flipV="1">
            <a:off x="2142394" y="1174908"/>
            <a:ext cx="22991" cy="2920842"/>
          </a:xfrm>
          <a:prstGeom prst="line">
            <a:avLst/>
          </a:prstGeom>
          <a:solidFill>
            <a:schemeClr val="accent1"/>
          </a:solidFill>
          <a:ln w="76200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Cloud 82"/>
          <p:cNvSpPr/>
          <p:nvPr/>
        </p:nvSpPr>
        <p:spPr bwMode="auto">
          <a:xfrm>
            <a:off x="5521170" y="4511084"/>
            <a:ext cx="3257268" cy="588624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rgbClr val="996600"/>
                </a:solidFill>
                <a:latin typeface="Tahoma" pitchFamily="34" charset="0"/>
              </a:rPr>
              <a:t>Failure on a network element, problem fixed</a:t>
            </a:r>
          </a:p>
        </p:txBody>
      </p:sp>
      <p:sp>
        <p:nvSpPr>
          <p:cNvPr id="80" name="Cloud 79"/>
          <p:cNvSpPr/>
          <p:nvPr/>
        </p:nvSpPr>
        <p:spPr bwMode="auto">
          <a:xfrm>
            <a:off x="5521244" y="3480571"/>
            <a:ext cx="3257268" cy="588624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rgbClr val="996600"/>
                </a:solidFill>
                <a:latin typeface="Tahoma" pitchFamily="34" charset="0"/>
              </a:rPr>
              <a:t>15 Gbps P2P service between Caltech and </a:t>
            </a:r>
            <a:r>
              <a:rPr lang="en-US" sz="1200" b="1" dirty="0" err="1">
                <a:solidFill>
                  <a:srgbClr val="996600"/>
                </a:solidFill>
                <a:latin typeface="Tahoma" pitchFamily="34" charset="0"/>
              </a:rPr>
              <a:t>Fermilab</a:t>
            </a:r>
            <a:r>
              <a:rPr lang="en-US" sz="1200" b="1" dirty="0">
                <a:solidFill>
                  <a:srgbClr val="996600"/>
                </a:solidFill>
                <a:latin typeface="Tahoma" pitchFamily="34" charset="0"/>
              </a:rPr>
              <a:t> Instantiated</a:t>
            </a:r>
          </a:p>
        </p:txBody>
      </p:sp>
      <p:sp>
        <p:nvSpPr>
          <p:cNvPr id="76" name="Cloud 75"/>
          <p:cNvSpPr/>
          <p:nvPr/>
        </p:nvSpPr>
        <p:spPr bwMode="auto">
          <a:xfrm>
            <a:off x="5543317" y="2161839"/>
            <a:ext cx="3257268" cy="588624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rgbClr val="996600"/>
                </a:solidFill>
                <a:latin typeface="Tahoma" pitchFamily="34" charset="0"/>
              </a:rPr>
              <a:t>20 Gbps available for a P2P service between Caltech and </a:t>
            </a:r>
            <a:r>
              <a:rPr lang="en-US" sz="1200" b="1" dirty="0" err="1">
                <a:solidFill>
                  <a:srgbClr val="996600"/>
                </a:solidFill>
                <a:latin typeface="Tahoma" pitchFamily="34" charset="0"/>
              </a:rPr>
              <a:t>Fermilab</a:t>
            </a:r>
            <a:endParaRPr lang="en-US" sz="1200" b="1" dirty="0">
              <a:solidFill>
                <a:srgbClr val="996600"/>
              </a:solidFill>
              <a:latin typeface="Tahoma" pitchFamily="34" charset="0"/>
            </a:endParaRPr>
          </a:p>
        </p:txBody>
      </p:sp>
      <p:sp>
        <p:nvSpPr>
          <p:cNvPr id="78" name="Cloud 77"/>
          <p:cNvSpPr/>
          <p:nvPr/>
        </p:nvSpPr>
        <p:spPr bwMode="auto">
          <a:xfrm>
            <a:off x="5906247" y="987708"/>
            <a:ext cx="2315673" cy="328199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rgbClr val="996600"/>
                </a:solidFill>
                <a:latin typeface="Tahoma" pitchFamily="34" charset="0"/>
              </a:rPr>
              <a:t>Endpoint Listing</a:t>
            </a:r>
          </a:p>
        </p:txBody>
      </p:sp>
      <p:sp>
        <p:nvSpPr>
          <p:cNvPr id="3745810" name="Text Box 18"/>
          <p:cNvSpPr txBox="1">
            <a:spLocks noChangeArrowheads="1"/>
          </p:cNvSpPr>
          <p:nvPr/>
        </p:nvSpPr>
        <p:spPr bwMode="auto">
          <a:xfrm>
            <a:off x="698139" y="2"/>
            <a:ext cx="7723921" cy="5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Application to SENSE Interactions</a:t>
            </a:r>
          </a:p>
        </p:txBody>
      </p:sp>
      <p:sp>
        <p:nvSpPr>
          <p:cNvPr id="177" name="Freeform 176"/>
          <p:cNvSpPr/>
          <p:nvPr/>
        </p:nvSpPr>
        <p:spPr>
          <a:xfrm>
            <a:off x="2405611" y="169445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 bwMode="auto">
          <a:xfrm>
            <a:off x="5446996" y="442210"/>
            <a:ext cx="3257268" cy="622388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Please provide a listing of all available provisioning Endpoints</a:t>
            </a:r>
          </a:p>
        </p:txBody>
      </p:sp>
      <p:sp>
        <p:nvSpPr>
          <p:cNvPr id="75" name="Cloud 74"/>
          <p:cNvSpPr/>
          <p:nvPr/>
        </p:nvSpPr>
        <p:spPr bwMode="auto">
          <a:xfrm>
            <a:off x="5495160" y="1480411"/>
            <a:ext cx="3257268" cy="816578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What is the maximum bandwidth available for a P2P service between Caltech and </a:t>
            </a:r>
            <a:r>
              <a:rPr lang="en-US" sz="1200" b="1" dirty="0" err="1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Fermilab</a:t>
            </a: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?</a:t>
            </a:r>
          </a:p>
        </p:txBody>
      </p:sp>
      <p:sp>
        <p:nvSpPr>
          <p:cNvPr id="77" name="Cloud 76"/>
          <p:cNvSpPr/>
          <p:nvPr/>
        </p:nvSpPr>
        <p:spPr bwMode="auto">
          <a:xfrm>
            <a:off x="5307087" y="2829011"/>
            <a:ext cx="3681991" cy="761811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Request 20 Gbps P2P service between Caltech and </a:t>
            </a:r>
            <a:r>
              <a:rPr lang="en-US" sz="1200" b="1" dirty="0" err="1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Fermilab</a:t>
            </a: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.  If 20 Gbps not available 10Gbps is ok.</a:t>
            </a:r>
          </a:p>
        </p:txBody>
      </p:sp>
      <p:sp>
        <p:nvSpPr>
          <p:cNvPr id="82" name="Cloud 81"/>
          <p:cNvSpPr/>
          <p:nvPr/>
        </p:nvSpPr>
        <p:spPr bwMode="auto">
          <a:xfrm>
            <a:off x="5241503" y="4159889"/>
            <a:ext cx="3681991" cy="474324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Service is not working, please check status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5470569" y="1363025"/>
            <a:ext cx="3233833" cy="164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C33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V="1">
            <a:off x="5597923" y="2787047"/>
            <a:ext cx="3233833" cy="164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C33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5531313" y="4113005"/>
            <a:ext cx="3233833" cy="164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C33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Cloud 88"/>
          <p:cNvSpPr/>
          <p:nvPr/>
        </p:nvSpPr>
        <p:spPr bwMode="auto">
          <a:xfrm>
            <a:off x="618771" y="826391"/>
            <a:ext cx="3257268" cy="622388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Please provide a listing of all available provisioning Endpoints</a:t>
            </a:r>
          </a:p>
        </p:txBody>
      </p:sp>
      <p:sp>
        <p:nvSpPr>
          <p:cNvPr id="90" name="Cloud 89"/>
          <p:cNvSpPr/>
          <p:nvPr/>
        </p:nvSpPr>
        <p:spPr bwMode="auto">
          <a:xfrm>
            <a:off x="828820" y="3760781"/>
            <a:ext cx="2315673" cy="328199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rgbClr val="996600"/>
                </a:solidFill>
                <a:latin typeface="Tahoma" pitchFamily="34" charset="0"/>
              </a:rPr>
              <a:t>Endpoint Listing</a:t>
            </a:r>
          </a:p>
        </p:txBody>
      </p:sp>
      <p:sp>
        <p:nvSpPr>
          <p:cNvPr id="94" name="Cloud 93"/>
          <p:cNvSpPr/>
          <p:nvPr/>
        </p:nvSpPr>
        <p:spPr bwMode="auto">
          <a:xfrm>
            <a:off x="573681" y="787590"/>
            <a:ext cx="3257268" cy="816578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What is the maximum bandwidth available for a P2P service between Caltech and </a:t>
            </a:r>
            <a:r>
              <a:rPr lang="en-US" sz="1200" b="1" dirty="0" err="1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Fermilab</a:t>
            </a: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?</a:t>
            </a:r>
          </a:p>
        </p:txBody>
      </p:sp>
      <p:sp>
        <p:nvSpPr>
          <p:cNvPr id="96" name="Cloud 95"/>
          <p:cNvSpPr/>
          <p:nvPr/>
        </p:nvSpPr>
        <p:spPr bwMode="auto">
          <a:xfrm>
            <a:off x="611028" y="3492864"/>
            <a:ext cx="3257268" cy="588624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rgbClr val="996600"/>
                </a:solidFill>
                <a:latin typeface="Tahoma" pitchFamily="34" charset="0"/>
              </a:rPr>
              <a:t>20 Gbps available for a P2P service between Caltech and </a:t>
            </a:r>
            <a:r>
              <a:rPr lang="en-US" sz="1200" b="1" dirty="0" err="1">
                <a:solidFill>
                  <a:srgbClr val="996600"/>
                </a:solidFill>
                <a:latin typeface="Tahoma" pitchFamily="34" charset="0"/>
              </a:rPr>
              <a:t>Fermilab</a:t>
            </a:r>
            <a:endParaRPr lang="en-US" sz="1200" b="1" dirty="0">
              <a:solidFill>
                <a:srgbClr val="996600"/>
              </a:solidFill>
              <a:latin typeface="Tahoma" pitchFamily="34" charset="0"/>
            </a:endParaRPr>
          </a:p>
        </p:txBody>
      </p:sp>
      <p:sp>
        <p:nvSpPr>
          <p:cNvPr id="97" name="Cloud 96"/>
          <p:cNvSpPr/>
          <p:nvPr/>
        </p:nvSpPr>
        <p:spPr bwMode="auto">
          <a:xfrm>
            <a:off x="438895" y="842704"/>
            <a:ext cx="3681991" cy="761811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Request 20 Gbps P2P service between Caltech and </a:t>
            </a:r>
            <a:r>
              <a:rPr lang="en-US" sz="1200" b="1" dirty="0" err="1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Fermilab</a:t>
            </a: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.  If 20 Gbps not available 10Gbps is ok.</a:t>
            </a:r>
          </a:p>
        </p:txBody>
      </p:sp>
      <p:sp>
        <p:nvSpPr>
          <p:cNvPr id="98" name="Cloud 97"/>
          <p:cNvSpPr/>
          <p:nvPr/>
        </p:nvSpPr>
        <p:spPr bwMode="auto">
          <a:xfrm>
            <a:off x="692606" y="3433952"/>
            <a:ext cx="3257268" cy="588624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 smtClean="0">
                <a:solidFill>
                  <a:srgbClr val="996600"/>
                </a:solidFill>
                <a:latin typeface="Tahoma" pitchFamily="34" charset="0"/>
              </a:rPr>
              <a:t>15 </a:t>
            </a:r>
            <a:r>
              <a:rPr lang="en-US" sz="1200" b="1" dirty="0">
                <a:solidFill>
                  <a:srgbClr val="996600"/>
                </a:solidFill>
                <a:latin typeface="Tahoma" pitchFamily="34" charset="0"/>
              </a:rPr>
              <a:t>Gbps P2P service between Caltech and </a:t>
            </a:r>
            <a:r>
              <a:rPr lang="en-US" sz="1200" b="1" dirty="0" err="1">
                <a:solidFill>
                  <a:srgbClr val="996600"/>
                </a:solidFill>
                <a:latin typeface="Tahoma" pitchFamily="34" charset="0"/>
              </a:rPr>
              <a:t>Fermilab</a:t>
            </a:r>
            <a:r>
              <a:rPr lang="en-US" sz="1200" b="1" dirty="0">
                <a:solidFill>
                  <a:srgbClr val="996600"/>
                </a:solidFill>
                <a:latin typeface="Tahoma" pitchFamily="34" charset="0"/>
              </a:rPr>
              <a:t> Instantiated</a:t>
            </a:r>
          </a:p>
        </p:txBody>
      </p:sp>
      <p:sp>
        <p:nvSpPr>
          <p:cNvPr id="99" name="Cloud 98"/>
          <p:cNvSpPr/>
          <p:nvPr/>
        </p:nvSpPr>
        <p:spPr bwMode="auto">
          <a:xfrm>
            <a:off x="406617" y="1009985"/>
            <a:ext cx="3681991" cy="474324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chemeClr val="accent1">
                    <a:lumMod val="25000"/>
                  </a:schemeClr>
                </a:solidFill>
                <a:latin typeface="Tahoma" pitchFamily="34" charset="0"/>
              </a:rPr>
              <a:t>Service is not working, please check status</a:t>
            </a:r>
          </a:p>
        </p:txBody>
      </p:sp>
      <p:sp>
        <p:nvSpPr>
          <p:cNvPr id="100" name="Cloud 99"/>
          <p:cNvSpPr/>
          <p:nvPr/>
        </p:nvSpPr>
        <p:spPr bwMode="auto">
          <a:xfrm>
            <a:off x="624519" y="3435089"/>
            <a:ext cx="3257268" cy="588624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rgbClr val="FF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</a:pPr>
            <a:r>
              <a:rPr lang="en-US" sz="1200" b="1" dirty="0">
                <a:solidFill>
                  <a:srgbClr val="996600"/>
                </a:solidFill>
                <a:latin typeface="Tahoma" pitchFamily="34" charset="0"/>
              </a:rPr>
              <a:t>Failure on a network element, problem fixed</a:t>
            </a:r>
          </a:p>
        </p:txBody>
      </p:sp>
    </p:spTree>
    <p:extLst>
      <p:ext uri="{BB962C8B-B14F-4D97-AF65-F5344CB8AC3E}">
        <p14:creationId xmlns:p14="http://schemas.microsoft.com/office/powerpoint/2010/main" val="3553363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46 0.54099 " pathEditMode="relative" ptsTypes="AA">
                                      <p:cBhvr>
                                        <p:cTn id="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8535E-6 -5.65076E-7 L 0.00289 -0.54539 " pathEditMode="relative" ptsTypes="AA">
                                      <p:cBhvr>
                                        <p:cTn id="1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24 0.54006 " pathEditMode="relative" ptsTypes="AA">
                                      <p:cBhvr>
                                        <p:cTn id="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369 -0.50232 " pathEditMode="relative" ptsTypes="AA">
                                      <p:cBhvr>
                                        <p:cTn id="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089 0.522 " pathEditMode="relative" ptsTypes="AA">
                                      <p:cBhvr>
                                        <p:cTn id="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09 -0.50741 " pathEditMode="relative" ptsTypes="AA">
                                      <p:cBhvr>
                                        <p:cTn id="5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593 0.54006 " pathEditMode="relative" ptsTypes="AA">
                                      <p:cBhvr>
                                        <p:cTn id="6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24 -0.50856 " pathEditMode="relative" ptsTypes="AA">
                                      <p:cBhvr>
                                        <p:cTn id="7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0" grpId="0" animBg="1"/>
      <p:bldP spid="76" grpId="0" animBg="1"/>
      <p:bldP spid="78" grpId="0" animBg="1"/>
      <p:bldP spid="10" grpId="0" animBg="1"/>
      <p:bldP spid="75" grpId="0" animBg="1"/>
      <p:bldP spid="77" grpId="0" animBg="1"/>
      <p:bldP spid="82" grpId="0" animBg="1"/>
      <p:bldP spid="89" grpId="1" animBg="1"/>
      <p:bldP spid="89" grpId="2" animBg="1"/>
      <p:bldP spid="90" grpId="0" animBg="1"/>
      <p:bldP spid="90" grpId="1" animBg="1"/>
      <p:bldP spid="94" grpId="0" animBg="1"/>
      <p:bldP spid="94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rgbClr val="D90040"/>
          </a:buClr>
          <a:buSzPct val="80000"/>
          <a:buFont typeface="Wingdings" pitchFamily="2" charset="2"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912C8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rgbClr val="D90040"/>
          </a:buClr>
          <a:buSzPct val="80000"/>
          <a:buFont typeface="Wingdings" pitchFamily="2" charset="2"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912C8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1394</Words>
  <Application>Microsoft Macintosh PowerPoint</Application>
  <PresentationFormat>On-screen Show (16:9)</PresentationFormat>
  <Paragraphs>278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2_Default Design</vt:lpstr>
      <vt:lpstr>SENSE: SDN for End-to-end Networked Science at the Exascale</vt:lpstr>
      <vt:lpstr>SENSE Team</vt:lpstr>
      <vt:lpstr>What Research Problem(s) are We Solving?</vt:lpstr>
      <vt:lpstr>What Research Problem(s) are We Solving?</vt:lpstr>
      <vt:lpstr>Vision and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Actual Demonstration Topology is Complex!</vt:lpstr>
      <vt:lpstr>But not as complex as real systems</vt:lpstr>
      <vt:lpstr>PowerPoint Presentation</vt:lpstr>
      <vt:lpstr>PowerPoint Presentation</vt:lpstr>
      <vt:lpstr>PowerPoint Presentation</vt:lpstr>
      <vt:lpstr>Thanks!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SENSE: SDN for End-to-end Networked Science at the Exascale</dc:title>
  <dc:subject/>
  <dc:creator/>
  <cp:keywords/>
  <dc:description/>
  <cp:lastModifiedBy>Tom Lehman</cp:lastModifiedBy>
  <cp:revision>146</cp:revision>
  <dcterms:created xsi:type="dcterms:W3CDTF">2017-10-17T14:31:35Z</dcterms:created>
  <dcterms:modified xsi:type="dcterms:W3CDTF">2017-11-13T23:47:46Z</dcterms:modified>
  <cp:category/>
</cp:coreProperties>
</file>